
<file path=[Content_Types].xml><?xml version="1.0" encoding="utf-8"?>
<Types xmlns="http://schemas.openxmlformats.org/package/2006/content-types">
  <Default Extension="xml" ContentType="application/vnd.openxmlformats-package.core-properties+xml"/>
  <Default Extension="bin" ContentType="image/webp"/>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46582ed169c411f" /><Relationship Type="http://schemas.openxmlformats.org/officeDocument/2006/relationships/extended-properties" Target="/docProps/app.xml" Id="R75189fd64fa24b89" /><Relationship Type="http://schemas.openxmlformats.org/officeDocument/2006/relationships/officeDocument" Target="/ppt/presentation.xml" Id="R48d1aa28623c49d1" /></Relationships>
</file>

<file path=ppt/presentation.xml><?xml version="1.0" encoding="utf-8"?>
<p:presentation xmlns:p="http://schemas.openxmlformats.org/presentationml/2006/main">
  <p:sldMasterIdLst>
    <p:sldMasterId xmlns:r="http://schemas.openxmlformats.org/officeDocument/2006/relationships" id="2147483648" r:id="R20cf33b9ed8141fa"/>
  </p:sldMasterIdLst>
  <p:notesMasterIdLst>
    <p:notesMasterId xmlns:r="http://schemas.openxmlformats.org/officeDocument/2006/relationships" r:id="Rac70cd72efe94860"/>
  </p:notesMasterIdLst>
  <p:sldIdLst>
    <p:sldId xmlns:r="http://schemas.openxmlformats.org/officeDocument/2006/relationships" id="256" r:id="R6135f28711094f45"/>
    <p:sldId xmlns:r="http://schemas.openxmlformats.org/officeDocument/2006/relationships" id="257" r:id="R0c6e70b6723a417a"/>
    <p:sldId xmlns:r="http://schemas.openxmlformats.org/officeDocument/2006/relationships" id="258" r:id="Recaa8cdb0e9d418f"/>
    <p:sldId xmlns:r="http://schemas.openxmlformats.org/officeDocument/2006/relationships" id="259" r:id="R1e9b38127b1a4ed7"/>
    <p:sldId xmlns:r="http://schemas.openxmlformats.org/officeDocument/2006/relationships" id="260" r:id="R5374b29cadb34d2a"/>
    <p:sldId xmlns:r="http://schemas.openxmlformats.org/officeDocument/2006/relationships" id="261" r:id="R5bf5c5f32112412d"/>
    <p:sldId xmlns:r="http://schemas.openxmlformats.org/officeDocument/2006/relationships" id="262" r:id="R26f7085a21214e38"/>
    <p:sldId xmlns:r="http://schemas.openxmlformats.org/officeDocument/2006/relationships" id="263" r:id="Rd5d9178f6ece480c"/>
    <p:sldId xmlns:r="http://schemas.openxmlformats.org/officeDocument/2006/relationships" id="264" r:id="R47f96be2810b4b53"/>
    <p:sldId xmlns:r="http://schemas.openxmlformats.org/officeDocument/2006/relationships" id="265" r:id="Rf193e08a8a5a4a6d"/>
    <p:sldId xmlns:r="http://schemas.openxmlformats.org/officeDocument/2006/relationships" id="266" r:id="Rd8ec52162b324abf"/>
    <p:sldId xmlns:r="http://schemas.openxmlformats.org/officeDocument/2006/relationships" id="267" r:id="Rf8a5615291584784"/>
    <p:sldId xmlns:r="http://schemas.openxmlformats.org/officeDocument/2006/relationships" id="268" r:id="Raff9b546673b4dbf"/>
    <p:sldId xmlns:r="http://schemas.openxmlformats.org/officeDocument/2006/relationships" id="269" r:id="Rda8b4eff282741fc"/>
    <p:sldId xmlns:r="http://schemas.openxmlformats.org/officeDocument/2006/relationships" id="270" r:id="R4dbe7b900b0c487a"/>
    <p:sldId xmlns:r="http://schemas.openxmlformats.org/officeDocument/2006/relationships" id="271" r:id="R07da10d314674f96"/>
    <p:sldId xmlns:r="http://schemas.openxmlformats.org/officeDocument/2006/relationships" id="272" r:id="Re0bf603238624631"/>
    <p:sldId xmlns:r="http://schemas.openxmlformats.org/officeDocument/2006/relationships" id="273" r:id="Rf12e06a1290644bb"/>
    <p:sldId xmlns:r="http://schemas.openxmlformats.org/officeDocument/2006/relationships" id="274" r:id="R44fcde24e04e4d9c"/>
    <p:sldId xmlns:r="http://schemas.openxmlformats.org/officeDocument/2006/relationships" id="275" r:id="R71df58935c4a4237"/>
    <p:sldId xmlns:r="http://schemas.openxmlformats.org/officeDocument/2006/relationships" id="276" r:id="R3fd5daf43e0143aa"/>
    <p:sldId xmlns:r="http://schemas.openxmlformats.org/officeDocument/2006/relationships" id="277" r:id="R7258143e7ee2413e"/>
    <p:sldId xmlns:r="http://schemas.openxmlformats.org/officeDocument/2006/relationships" id="278" r:id="Rd32439e2f6864562"/>
    <p:sldId xmlns:r="http://schemas.openxmlformats.org/officeDocument/2006/relationships" id="279" r:id="R58de674c52cc40a7"/>
    <p:sldId xmlns:r="http://schemas.openxmlformats.org/officeDocument/2006/relationships" id="280" r:id="R6a8629f549404c20"/>
    <p:sldId xmlns:r="http://schemas.openxmlformats.org/officeDocument/2006/relationships" id="281" r:id="Rf62d7e83ba944298"/>
    <p:sldId xmlns:r="http://schemas.openxmlformats.org/officeDocument/2006/relationships" id="282" r:id="R9bbdcbc94dd44443"/>
    <p:sldId xmlns:r="http://schemas.openxmlformats.org/officeDocument/2006/relationships" id="283" r:id="R0bb32ca7417d403f"/>
    <p:sldId xmlns:r="http://schemas.openxmlformats.org/officeDocument/2006/relationships" id="284" r:id="R6b324a5a50294b6b"/>
    <p:sldId xmlns:r="http://schemas.openxmlformats.org/officeDocument/2006/relationships" id="285" r:id="R73583ac84d634433"/>
    <p:sldId xmlns:r="http://schemas.openxmlformats.org/officeDocument/2006/relationships" id="286" r:id="R2e9fb03cb2cf4778"/>
    <p:sldId xmlns:r="http://schemas.openxmlformats.org/officeDocument/2006/relationships" id="287" r:id="Rae865588eb1f443f"/>
    <p:sldId xmlns:r="http://schemas.openxmlformats.org/officeDocument/2006/relationships" id="288" r:id="Rbccc1e4380834308"/>
    <p:sldId xmlns:r="http://schemas.openxmlformats.org/officeDocument/2006/relationships" id="289" r:id="R275c91d43a2b42ff"/>
    <p:sldId xmlns:r="http://schemas.openxmlformats.org/officeDocument/2006/relationships" id="290" r:id="R3396f962bbc7427c"/>
    <p:sldId xmlns:r="http://schemas.openxmlformats.org/officeDocument/2006/relationships" id="291" r:id="Rce9a14b1d25d4198"/>
    <p:sldId xmlns:r="http://schemas.openxmlformats.org/officeDocument/2006/relationships" id="292" r:id="Rd6622f108f174142"/>
    <p:sldId xmlns:r="http://schemas.openxmlformats.org/officeDocument/2006/relationships" id="293" r:id="R10e7ffe5fd6f4055"/>
    <p:sldId xmlns:r="http://schemas.openxmlformats.org/officeDocument/2006/relationships" id="294" r:id="R5bff52b6d4ef4901"/>
    <p:sldId xmlns:r="http://schemas.openxmlformats.org/officeDocument/2006/relationships" id="295" r:id="Rbee19babc8bb4802"/>
    <p:sldId xmlns:r="http://schemas.openxmlformats.org/officeDocument/2006/relationships" id="296" r:id="Re832df890e2148c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611dd6f651b454c" /><Relationship Type="http://schemas.openxmlformats.org/officeDocument/2006/relationships/slideMaster" Target="/ppt/slideMasters/slideMaster1.xml" Id="R20cf33b9ed8141fa" /><Relationship Type="http://schemas.openxmlformats.org/officeDocument/2006/relationships/notesMaster" Target="/ppt/notesMasters/notesMaster1.xml" Id="Rac70cd72efe94860" /><Relationship Type="http://schemas.openxmlformats.org/officeDocument/2006/relationships/presProps" Target="/ppt/presProps.xml" Id="R6b79d71487ec4ed7" /><Relationship Type="http://schemas.openxmlformats.org/officeDocument/2006/relationships/tableStyles" Target="/ppt/tableStyles.xml" Id="Rce9816e36ce04f95" /><Relationship Type="http://schemas.openxmlformats.org/officeDocument/2006/relationships/slide" Target="/ppt/slides/slide1.xml" Id="R6135f28711094f45" /><Relationship Type="http://schemas.openxmlformats.org/officeDocument/2006/relationships/slide" Target="/ppt/slides/slide2.xml" Id="R0c6e70b6723a417a" /><Relationship Type="http://schemas.openxmlformats.org/officeDocument/2006/relationships/slide" Target="/ppt/slides/slide3.xml" Id="Recaa8cdb0e9d418f" /><Relationship Type="http://schemas.openxmlformats.org/officeDocument/2006/relationships/slide" Target="/ppt/slides/slide4.xml" Id="R1e9b38127b1a4ed7" /><Relationship Type="http://schemas.openxmlformats.org/officeDocument/2006/relationships/slide" Target="/ppt/slides/slide5.xml" Id="R5374b29cadb34d2a" /><Relationship Type="http://schemas.openxmlformats.org/officeDocument/2006/relationships/slide" Target="/ppt/slides/slide6.xml" Id="R5bf5c5f32112412d" /><Relationship Type="http://schemas.openxmlformats.org/officeDocument/2006/relationships/slide" Target="/ppt/slides/slide7.xml" Id="R26f7085a21214e38" /><Relationship Type="http://schemas.openxmlformats.org/officeDocument/2006/relationships/slide" Target="/ppt/slides/slide8.xml" Id="Rd5d9178f6ece480c" /><Relationship Type="http://schemas.openxmlformats.org/officeDocument/2006/relationships/slide" Target="/ppt/slides/slide9.xml" Id="R47f96be2810b4b53" /><Relationship Type="http://schemas.openxmlformats.org/officeDocument/2006/relationships/slide" Target="/ppt/slides/slide10.xml" Id="Rf193e08a8a5a4a6d" /><Relationship Type="http://schemas.openxmlformats.org/officeDocument/2006/relationships/slide" Target="/ppt/slides/slide11.xml" Id="Rd8ec52162b324abf" /><Relationship Type="http://schemas.openxmlformats.org/officeDocument/2006/relationships/slide" Target="/ppt/slides/slide12.xml" Id="Rf8a5615291584784" /><Relationship Type="http://schemas.openxmlformats.org/officeDocument/2006/relationships/slide" Target="/ppt/slides/slide13.xml" Id="Raff9b546673b4dbf" /><Relationship Type="http://schemas.openxmlformats.org/officeDocument/2006/relationships/slide" Target="/ppt/slides/slide14.xml" Id="Rda8b4eff282741fc" /><Relationship Type="http://schemas.openxmlformats.org/officeDocument/2006/relationships/slide" Target="/ppt/slides/slide15.xml" Id="R4dbe7b900b0c487a" /><Relationship Type="http://schemas.openxmlformats.org/officeDocument/2006/relationships/slide" Target="/ppt/slides/slide16.xml" Id="R07da10d314674f96" /><Relationship Type="http://schemas.openxmlformats.org/officeDocument/2006/relationships/slide" Target="/ppt/slides/slide17.xml" Id="Re0bf603238624631" /><Relationship Type="http://schemas.openxmlformats.org/officeDocument/2006/relationships/slide" Target="/ppt/slides/slide18.xml" Id="Rf12e06a1290644bb" /><Relationship Type="http://schemas.openxmlformats.org/officeDocument/2006/relationships/slide" Target="/ppt/slides/slide19.xml" Id="R44fcde24e04e4d9c" /><Relationship Type="http://schemas.openxmlformats.org/officeDocument/2006/relationships/slide" Target="/ppt/slides/slide20.xml" Id="R71df58935c4a4237" /><Relationship Type="http://schemas.openxmlformats.org/officeDocument/2006/relationships/slide" Target="/ppt/slides/slide21.xml" Id="R3fd5daf43e0143aa" /><Relationship Type="http://schemas.openxmlformats.org/officeDocument/2006/relationships/slide" Target="/ppt/slides/slide22.xml" Id="R7258143e7ee2413e" /><Relationship Type="http://schemas.openxmlformats.org/officeDocument/2006/relationships/slide" Target="/ppt/slides/slide23.xml" Id="Rd32439e2f6864562" /><Relationship Type="http://schemas.openxmlformats.org/officeDocument/2006/relationships/slide" Target="/ppt/slides/slide24.xml" Id="R58de674c52cc40a7" /><Relationship Type="http://schemas.openxmlformats.org/officeDocument/2006/relationships/slide" Target="/ppt/slides/slide25.xml" Id="R6a8629f549404c20" /><Relationship Type="http://schemas.openxmlformats.org/officeDocument/2006/relationships/slide" Target="/ppt/slides/slide26.xml" Id="Rf62d7e83ba944298" /><Relationship Type="http://schemas.openxmlformats.org/officeDocument/2006/relationships/slide" Target="/ppt/slides/slide27.xml" Id="R9bbdcbc94dd44443" /><Relationship Type="http://schemas.openxmlformats.org/officeDocument/2006/relationships/slide" Target="/ppt/slides/slide28.xml" Id="R0bb32ca7417d403f" /><Relationship Type="http://schemas.openxmlformats.org/officeDocument/2006/relationships/slide" Target="/ppt/slides/slide29.xml" Id="R6b324a5a50294b6b" /><Relationship Type="http://schemas.openxmlformats.org/officeDocument/2006/relationships/slide" Target="/ppt/slides/slide30.xml" Id="R73583ac84d634433" /><Relationship Type="http://schemas.openxmlformats.org/officeDocument/2006/relationships/slide" Target="/ppt/slides/slide31.xml" Id="R2e9fb03cb2cf4778" /><Relationship Type="http://schemas.openxmlformats.org/officeDocument/2006/relationships/slide" Target="/ppt/slides/slide32.xml" Id="Rae865588eb1f443f" /><Relationship Type="http://schemas.openxmlformats.org/officeDocument/2006/relationships/slide" Target="/ppt/slides/slide33.xml" Id="Rbccc1e4380834308" /><Relationship Type="http://schemas.openxmlformats.org/officeDocument/2006/relationships/slide" Target="/ppt/slides/slide34.xml" Id="R275c91d43a2b42ff" /><Relationship Type="http://schemas.openxmlformats.org/officeDocument/2006/relationships/slide" Target="/ppt/slides/slide35.xml" Id="R3396f962bbc7427c" /><Relationship Type="http://schemas.openxmlformats.org/officeDocument/2006/relationships/slide" Target="/ppt/slides/slide36.xml" Id="Rce9a14b1d25d4198" /><Relationship Type="http://schemas.openxmlformats.org/officeDocument/2006/relationships/slide" Target="/ppt/slides/slide37.xml" Id="Rd6622f108f174142" /><Relationship Type="http://schemas.openxmlformats.org/officeDocument/2006/relationships/slide" Target="/ppt/slides/slide38.xml" Id="R10e7ffe5fd6f4055" /><Relationship Type="http://schemas.openxmlformats.org/officeDocument/2006/relationships/slide" Target="/ppt/slides/slide39.xml" Id="R5bff52b6d4ef4901" /><Relationship Type="http://schemas.openxmlformats.org/officeDocument/2006/relationships/slide" Target="/ppt/slides/slide40.xml" Id="Rbee19babc8bb4802" /><Relationship Type="http://schemas.openxmlformats.org/officeDocument/2006/relationships/slide" Target="/ppt/slides/slide41.xml" Id="Re832df890e2148c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1333372c8cd4ae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7efeaa0c78b4aba" /><Relationship Type="http://schemas.openxmlformats.org/officeDocument/2006/relationships/notesMaster" Target="/ppt/notesMasters/notesMaster1.xml" Id="R58a2f113bce940d7" /></Relationships>
</file>

<file path=ppt/notesSlides/_rels/notesSlide2.xml.rels>&#65279;<?xml version="1.0" encoding="utf-8"?><Relationships xmlns="http://schemas.openxmlformats.org/package/2006/relationships"><Relationship Type="http://schemas.openxmlformats.org/officeDocument/2006/relationships/slide" Target="/ppt/slides/slide2.xml" Id="R475cd1aa61544e72" /><Relationship Type="http://schemas.openxmlformats.org/officeDocument/2006/relationships/notesMaster" Target="/ppt/notesMasters/notesMaster1.xml" Id="R2e8ec421798d4861" /></Relationships>
</file>

<file path=ppt/notesSlides/_rels/notesSlide3.xml.rels>&#65279;<?xml version="1.0" encoding="utf-8"?><Relationships xmlns="http://schemas.openxmlformats.org/package/2006/relationships"><Relationship Type="http://schemas.openxmlformats.org/officeDocument/2006/relationships/slide" Target="/ppt/slides/slide3.xml" Id="R76a3d6f39a0f429c" /><Relationship Type="http://schemas.openxmlformats.org/officeDocument/2006/relationships/notesMaster" Target="/ppt/notesMasters/notesMaster1.xml" Id="R4b633c0e5477466c" /></Relationships>
</file>

<file path=ppt/notesSlides/_rels/notesSlide4.xml.rels>&#65279;<?xml version="1.0" encoding="utf-8"?><Relationships xmlns="http://schemas.openxmlformats.org/package/2006/relationships"><Relationship Type="http://schemas.openxmlformats.org/officeDocument/2006/relationships/slide" Target="/ppt/slides/slide4.xml" Id="R6f86f371c38b40e8" /><Relationship Type="http://schemas.openxmlformats.org/officeDocument/2006/relationships/notesMaster" Target="/ppt/notesMasters/notesMaster1.xml" Id="Rf6830c9d71444fa5" /></Relationships>
</file>

<file path=ppt/notesSlides/_rels/notesSlide5.xml.rels>&#65279;<?xml version="1.0" encoding="utf-8"?><Relationships xmlns="http://schemas.openxmlformats.org/package/2006/relationships"><Relationship Type="http://schemas.openxmlformats.org/officeDocument/2006/relationships/slide" Target="/ppt/slides/slide5.xml" Id="R995e6863190348ab" /><Relationship Type="http://schemas.openxmlformats.org/officeDocument/2006/relationships/notesMaster" Target="/ppt/notesMasters/notesMaster1.xml" Id="R31e7d318ec844835" /></Relationships>
</file>

<file path=ppt/notesSlides/_rels/notesSlide6.xml.rels>&#65279;<?xml version="1.0" encoding="utf-8"?><Relationships xmlns="http://schemas.openxmlformats.org/package/2006/relationships"><Relationship Type="http://schemas.openxmlformats.org/officeDocument/2006/relationships/slide" Target="/ppt/slides/slide6.xml" Id="Rab87a7066b124b34" /><Relationship Type="http://schemas.openxmlformats.org/officeDocument/2006/relationships/notesMaster" Target="/ppt/notesMasters/notesMaster1.xml" Id="Rfb021e57f87f480e" /></Relationships>
</file>

<file path=ppt/notesSlides/_rels/notesSlide7.xml.rels>&#65279;<?xml version="1.0" encoding="utf-8"?><Relationships xmlns="http://schemas.openxmlformats.org/package/2006/relationships"><Relationship Type="http://schemas.openxmlformats.org/officeDocument/2006/relationships/slide" Target="/ppt/slides/slide7.xml" Id="Rf0e824fbe2254fe4" /><Relationship Type="http://schemas.openxmlformats.org/officeDocument/2006/relationships/notesMaster" Target="/ppt/notesMasters/notesMaster1.xml" Id="Re90799c24ed04fd4" /></Relationships>
</file>

<file path=ppt/notesSlides/_rels/notesSlide8.xml.rels>&#65279;<?xml version="1.0" encoding="utf-8"?><Relationships xmlns="http://schemas.openxmlformats.org/package/2006/relationships"><Relationship Type="http://schemas.openxmlformats.org/officeDocument/2006/relationships/slide" Target="/ppt/slides/slide8.xml" Id="R5ef258774c5942d2" /><Relationship Type="http://schemas.openxmlformats.org/officeDocument/2006/relationships/notesMaster" Target="/ppt/notesMasters/notesMaster1.xml" Id="R323ae088b41e4b3c" /></Relationships>
</file>

<file path=ppt/notesSlides/_rels/notesSlide9.xml.rels>&#65279;<?xml version="1.0" encoding="utf-8"?><Relationships xmlns="http://schemas.openxmlformats.org/package/2006/relationships"><Relationship Type="http://schemas.openxmlformats.org/officeDocument/2006/relationships/slide" Target="/ppt/slides/slide9.xml" Id="R961a8c5ece284bb0" /><Relationship Type="http://schemas.openxmlformats.org/officeDocument/2006/relationships/notesMaster" Target="/ppt/notesMasters/notesMaster1.xml" Id="Rf985c7bbaad4459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fd65720a6c641f8" /><Relationship Type="http://schemas.openxmlformats.org/officeDocument/2006/relationships/notesMaster" Target="/ppt/notesMasters/notesMaster1.xml" Id="R5aef5621aed248e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bdad45774c04e6c" /><Relationship Type="http://schemas.openxmlformats.org/officeDocument/2006/relationships/notesMaster" Target="/ppt/notesMasters/notesMaster1.xml" Id="R48fd31e122f1405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f948f61e1d34627" /><Relationship Type="http://schemas.openxmlformats.org/officeDocument/2006/relationships/notesMaster" Target="/ppt/notesMasters/notesMaster1.xml" Id="R8a21859ba2ec43c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d9d60db83bc4fc6" /><Relationship Type="http://schemas.openxmlformats.org/officeDocument/2006/relationships/notesMaster" Target="/ppt/notesMasters/notesMaster1.xml" Id="Re1f21844fed54e4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9dd78c4e1f14e04" /><Relationship Type="http://schemas.openxmlformats.org/officeDocument/2006/relationships/notesMaster" Target="/ppt/notesMasters/notesMaster1.xml" Id="R7e9a134527c34b1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9c9f6482a44472d" /><Relationship Type="http://schemas.openxmlformats.org/officeDocument/2006/relationships/notesMaster" Target="/ppt/notesMasters/notesMaster1.xml" Id="Ref70af4b02cd4d3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2c972c87a204db4" /><Relationship Type="http://schemas.openxmlformats.org/officeDocument/2006/relationships/notesMaster" Target="/ppt/notesMasters/notesMaster1.xml" Id="R9bd25c04ca54492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0c55af7f0004015" /><Relationship Type="http://schemas.openxmlformats.org/officeDocument/2006/relationships/notesMaster" Target="/ppt/notesMasters/notesMaster1.xml" Id="Re59cf083335b4d9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1b8e36300124214" /><Relationship Type="http://schemas.openxmlformats.org/officeDocument/2006/relationships/notesMaster" Target="/ppt/notesMasters/notesMaster1.xml" Id="Rb2dfe3b152b3452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816665a161041a7" /><Relationship Type="http://schemas.openxmlformats.org/officeDocument/2006/relationships/notesMaster" Target="/ppt/notesMasters/notesMaster1.xml" Id="Rf638a71e8a5045b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0812ffd0b42496d" /><Relationship Type="http://schemas.openxmlformats.org/officeDocument/2006/relationships/notesMaster" Target="/ppt/notesMasters/notesMaster1.xml" Id="Rc7068af5b1924fb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61575ed5ff14e0f" /><Relationship Type="http://schemas.openxmlformats.org/officeDocument/2006/relationships/notesMaster" Target="/ppt/notesMasters/notesMaster1.xml" Id="R4cb63ab679ab412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451a9b0d02149b7" /><Relationship Type="http://schemas.openxmlformats.org/officeDocument/2006/relationships/notesMaster" Target="/ppt/notesMasters/notesMaster1.xml" Id="R4ad19dfbfb094e2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3cd7d22c73b4750" /><Relationship Type="http://schemas.openxmlformats.org/officeDocument/2006/relationships/notesMaster" Target="/ppt/notesMasters/notesMaster1.xml" Id="R4ce1782bbdfd4a7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fa111c9c76c4372" /><Relationship Type="http://schemas.openxmlformats.org/officeDocument/2006/relationships/notesMaster" Target="/ppt/notesMasters/notesMaster1.xml" Id="R5d4a9391e94c4a9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2bf5f552e8448a4" /><Relationship Type="http://schemas.openxmlformats.org/officeDocument/2006/relationships/notesMaster" Target="/ppt/notesMasters/notesMaster1.xml" Id="R28f97dca586a4f2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b746ba5c507421e" /><Relationship Type="http://schemas.openxmlformats.org/officeDocument/2006/relationships/notesMaster" Target="/ppt/notesMasters/notesMaster1.xml" Id="R9a865f53eb56425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c0b9e0ffbd5489e" /><Relationship Type="http://schemas.openxmlformats.org/officeDocument/2006/relationships/notesMaster" Target="/ppt/notesMasters/notesMaster1.xml" Id="Rfc5a245eb88c40c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30249873a154882" /><Relationship Type="http://schemas.openxmlformats.org/officeDocument/2006/relationships/notesMaster" Target="/ppt/notesMasters/notesMaster1.xml" Id="R73bb9caf3adb4df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6a1378189f74574" /><Relationship Type="http://schemas.openxmlformats.org/officeDocument/2006/relationships/notesMaster" Target="/ppt/notesMasters/notesMaster1.xml" Id="Rc4fbf4e0e911435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8b96e6f48c44c9d" /><Relationship Type="http://schemas.openxmlformats.org/officeDocument/2006/relationships/notesMaster" Target="/ppt/notesMasters/notesMaster1.xml" Id="R425ea547ed9042e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12a88fef4ca4515" /><Relationship Type="http://schemas.openxmlformats.org/officeDocument/2006/relationships/notesMaster" Target="/ppt/notesMasters/notesMaster1.xml" Id="R16b4f3b2746d4f5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934752264be4756" /><Relationship Type="http://schemas.openxmlformats.org/officeDocument/2006/relationships/notesMaster" Target="/ppt/notesMasters/notesMaster1.xml" Id="R9a87a39ab3c34ac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dc402a554984993" /><Relationship Type="http://schemas.openxmlformats.org/officeDocument/2006/relationships/notesMaster" Target="/ppt/notesMasters/notesMaster1.xml" Id="Ra0f3f2b176d9417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2b8237eaa9b4447" /><Relationship Type="http://schemas.openxmlformats.org/officeDocument/2006/relationships/notesMaster" Target="/ppt/notesMasters/notesMaster1.xml" Id="R0203f1ddd80f444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c94a2f41e4a47d3" /><Relationship Type="http://schemas.openxmlformats.org/officeDocument/2006/relationships/notesMaster" Target="/ppt/notesMasters/notesMaster1.xml" Id="R5d2e4bdc35e542a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481ac460b6a4222" /><Relationship Type="http://schemas.openxmlformats.org/officeDocument/2006/relationships/notesMaster" Target="/ppt/notesMasters/notesMaster1.xml" Id="Rf13c8ee5297a40f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fa22219cff5465a" /><Relationship Type="http://schemas.openxmlformats.org/officeDocument/2006/relationships/notesMaster" Target="/ppt/notesMasters/notesMaster1.xml" Id="R78d21a476129414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2f6c1ad28a7432e" /><Relationship Type="http://schemas.openxmlformats.org/officeDocument/2006/relationships/notesMaster" Target="/ppt/notesMasters/notesMaster1.xml" Id="Re044b8e0cddc482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dcec40a43444678" /><Relationship Type="http://schemas.openxmlformats.org/officeDocument/2006/relationships/notesMaster" Target="/ppt/notesMasters/notesMaster1.xml" Id="Re1585518a0d34b7e"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6dbedde7119e4be9" /><Relationship Type="http://schemas.openxmlformats.org/officeDocument/2006/relationships/notesMaster" Target="/ppt/notesMasters/notesMaster1.xml" Id="Rbfd92f01539f4eca"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e1006d5e4c9c43ad" /><Relationship Type="http://schemas.openxmlformats.org/officeDocument/2006/relationships/notesMaster" Target="/ppt/notesMasters/notesMaster1.xml" Id="R6694e6a9228b45e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 | 0:00–0:10</a:t>
            </a:r>
          </a:p>
          <a:p xmlns:a="http://schemas.openxmlformats.org/drawingml/2006/main">
            <a:r>
              <a:t/>
            </a:r>
          </a:p>
          <a:p xmlns:a="http://schemas.openxmlformats.org/drawingml/2006/main">
            <a:r>
              <a:t>Begin immediately with the story, before your biography. Welcome pilots at every level. CFI Bootcamp is the host, not the subject. Say: “Tonight starts with a race. It ends with the many routes a pilot can take today.”</a:t>
            </a:r>
          </a:p>
          <a:p xmlns:a="http://schemas.openxmlformats.org/drawingml/2006/main">
            <a:r>
              <a:t/>
            </a:r>
          </a:p>
          <a:p xmlns:a="http://schemas.openxmlformats.org/drawingml/2006/main">
            <a:r>
              <a:t/>
            </a:r>
          </a:p>
          <a:p xmlns:a="http://schemas.openxmlformats.org/drawingml/2006/main">
            <a:r>
              <a:t/>
            </a:r>
          </a:p>
          <a:p xmlns:a="http://schemas.openxmlformats.org/drawingml/2006/main">
            <a:r>
              <a:t>IMAGE CREDIT</a:t>
            </a:r>
          </a:p>
          <a:p xmlns:a="http://schemas.openxmlformats.org/drawingml/2006/main">
            <a:r>
              <a:t>The Ninety-Nines community collage</a:t>
            </a:r>
          </a:p>
          <a:p xmlns:a="http://schemas.openxmlformats.org/drawingml/2006/main">
            <a:r>
              <a:t>Image supplied by Heather Grimes</a:t>
            </a:r>
          </a:p>
          <a:p xmlns:a="http://schemas.openxmlformats.org/drawingml/2006/main">
            <a:r>
              <a:t>Presenter-supplied 99s.jpg</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2 | 0:10–1:20</a:t>
            </a:r>
          </a:p>
          <a:p xmlns:a="http://schemas.openxmlformats.org/drawingml/2006/main">
            <a:r>
              <a:t/>
            </a:r>
          </a:p>
          <a:p xmlns:a="http://schemas.openxmlformats.org/drawingml/2006/main">
            <a:r>
              <a:t>Story script: “You are racing across the country. Other pilots are trying to beat your time. Then your airplane catches fire. The race stops mattering. Getting on the ground matters. During the 1929 Women’s Air Derby, Blanche Noyes landed in the desert. Her extinguisher failed. She used sand and her bare hands to put out the fire. Noyes continued the race. Imagine the physical work of flying that airplane, handling the emergency, and then deciding what comes next. This was a contest involving real skill and real risk. Tonight, I want us to meet these women as pilots.” Do not invent dialogue, precise cockpit sensations, or a proven cause of the fire. Historical narrative, not emergency-procedure guidance.</a:t>
            </a:r>
          </a:p>
          <a:p xmlns:a="http://schemas.openxmlformats.org/drawingml/2006/main">
            <a:r>
              <a:t/>
            </a:r>
          </a:p>
          <a:p xmlns:a="http://schemas.openxmlformats.org/drawingml/2006/main">
            <a:r>
              <a:t>SOURCES</a:t>
            </a:r>
          </a:p>
          <a:p xmlns:a="http://schemas.openxmlformats.org/drawingml/2006/main">
            <a:r>
              <a:t>derby: https://la99s.org/1929-air-derby/</a:t>
            </a:r>
          </a:p>
          <a:p xmlns:a="http://schemas.openxmlformats.org/drawingml/2006/main">
            <a:r>
              <a:t>derby2: https://www.ninety-nines.org/pdf/newsmagazine/20230506.pdf</a:t>
            </a:r>
          </a:p>
          <a:p xmlns:a="http://schemas.openxmlformats.org/drawingml/2006/main">
            <a:r>
              <a:t/>
            </a:r>
          </a:p>
          <a:p xmlns:a="http://schemas.openxmlformats.org/drawingml/2006/main">
            <a:r>
              <a:t>IMAGE CREDIT</a:t>
            </a:r>
          </a:p>
          <a:p xmlns:a="http://schemas.openxmlformats.org/drawingml/2006/main">
            <a:r>
              <a:t>Blanche Noyes</a:t>
            </a:r>
          </a:p>
          <a:p xmlns:a="http://schemas.openxmlformats.org/drawingml/2006/main">
            <a:r>
              <a:t>Wikimedia Commons image record</a:t>
            </a:r>
          </a:p>
          <a:p xmlns:a="http://schemas.openxmlformats.org/drawingml/2006/main">
            <a:r>
              <a:t>https://commons.wikimedia.org/wiki/File:Blanche_Noyes.jpg</a:t>
            </a:r>
          </a:p>
          <a:p xmlns:a="http://schemas.openxmlformats.org/drawingml/2006/main">
            <a:r>
              <a:t>https://upload.wikimedia.org/wikipedia/commons/8/8b/Blanche_Noyes.jpg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3 | 1:20–2:10</a:t>
            </a:r>
          </a:p>
          <a:p xmlns:a="http://schemas.openxmlformats.org/drawingml/2006/main">
            <a:r>
              <a:t/>
            </a:r>
          </a:p>
          <a:p xmlns:a="http://schemas.openxmlformats.org/drawingml/2006/main">
            <a:r>
              <a:t>Say: “The racers had another kind of decision to make. They considered the proposed Calexico stop unsuitable for the heavier aircraft. Together, they demanded a change. Organizers accepted a compromise allowing landing at Yuma, with identification over Calexico. They were competing against each other, yet willing to stand together over safety. What do you think matters most in that moment: competition, reputation, or collective judgment?” Invite 20 seconds of one-word chat answers. Do not describe sabotage allegations as established fact. Finisher counts differ by definition across sources; this deck uses entrants only.</a:t>
            </a:r>
          </a:p>
          <a:p xmlns:a="http://schemas.openxmlformats.org/drawingml/2006/main">
            <a:r>
              <a:t/>
            </a:r>
          </a:p>
          <a:p xmlns:a="http://schemas.openxmlformats.org/drawingml/2006/main">
            <a:r>
              <a:t>SOURCES</a:t>
            </a:r>
          </a:p>
          <a:p xmlns:a="http://schemas.openxmlformats.org/drawingml/2006/main">
            <a:r>
              <a:t>derby: https://la99s.org/1929-air-derby/</a:t>
            </a:r>
          </a:p>
          <a:p xmlns:a="http://schemas.openxmlformats.org/drawingml/2006/main">
            <a:r>
              <a:t>founding: https://ninety-nines.org/history/</a:t>
            </a:r>
          </a:p>
          <a:p xmlns:a="http://schemas.openxmlformats.org/drawingml/2006/main">
            <a:r>
              <a:t/>
            </a:r>
          </a:p>
          <a:p xmlns:a="http://schemas.openxmlformats.org/drawingml/2006/main">
            <a:r>
              <a:t>IMAGE CREDIT</a:t>
            </a:r>
          </a:p>
          <a:p xmlns:a="http://schemas.openxmlformats.org/drawingml/2006/main">
            <a:r>
              <a:t>Pilots at the 1929 Women’s National Air Derby</a:t>
            </a:r>
          </a:p>
          <a:p xmlns:a="http://schemas.openxmlformats.org/drawingml/2006/main">
            <a:r>
              <a:t>Photograph reproduced by National Endowment for the Humanities; see source page for original archival credit</a:t>
            </a:r>
          </a:p>
          <a:p xmlns:a="http://schemas.openxmlformats.org/drawingml/2006/main">
            <a:r>
              <a:t>https://www.neh.gov/article/1929-air-derby-helped-female-pilots-break-barriers</a:t>
            </a:r>
          </a:p>
          <a:p xmlns:a="http://schemas.openxmlformats.org/drawingml/2006/main">
            <a:r>
              <a:t>https://www.neh.gov/sites/default/files/styles/large/public/2023-03/2023_webimages_9a.jpg?itok=zDqxbx7Q</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4 | 2:10–3:00</a:t>
            </a:r>
          </a:p>
          <a:p xmlns:a="http://schemas.openxmlformats.org/drawingml/2006/main">
            <a:r>
              <a:t/>
            </a:r>
          </a:p>
          <a:p xmlns:a="http://schemas.openxmlformats.org/drawingml/2006/main">
            <a:r>
              <a:t>Say: “The race brought these pilots together. In November 1929, women met at Curtiss Field to create The Ninety-Nines. The name came from its 99 charter members. The organization’s lasting contribution was a community that could support women after the race ended. Let’s turn to what women are doing with that community and opportunity today.” Source: The Ninety-Nines history. Distinguish the founding meeting from the total charter membership.</a:t>
            </a:r>
          </a:p>
          <a:p xmlns:a="http://schemas.openxmlformats.org/drawingml/2006/main">
            <a:r>
              <a:t/>
            </a:r>
          </a:p>
          <a:p xmlns:a="http://schemas.openxmlformats.org/drawingml/2006/main">
            <a:r>
              <a:t>SOURCES</a:t>
            </a:r>
          </a:p>
          <a:p xmlns:a="http://schemas.openxmlformats.org/drawingml/2006/main">
            <a:r>
              <a:t>founding: https://ninety-nines.org/history/</a:t>
            </a:r>
          </a:p>
          <a:p xmlns:a="http://schemas.openxmlformats.org/drawingml/2006/main">
            <a:r>
              <a:t/>
            </a:r>
          </a:p>
          <a:p xmlns:a="http://schemas.openxmlformats.org/drawingml/2006/main">
            <a:r>
              <a:t>IMAGE CREDIT</a:t>
            </a:r>
          </a:p>
          <a:p xmlns:a="http://schemas.openxmlformats.org/drawingml/2006/main">
            <a:r>
              <a:t>First meeting of The Ninety-Nines, 1929</a:t>
            </a:r>
          </a:p>
          <a:p xmlns:a="http://schemas.openxmlformats.org/drawingml/2006/main">
            <a:r>
              <a:t>The Ninety-Nines</a:t>
            </a:r>
          </a:p>
          <a:p xmlns:a="http://schemas.openxmlformats.org/drawingml/2006/main">
            <a:r>
              <a:t>https://ninety-nines.org/history/</a:t>
            </a:r>
          </a:p>
          <a:p xmlns:a="http://schemas.openxmlformats.org/drawingml/2006/main">
            <a:r>
              <a:t>https://ninety-nines.org/wp-content/uploads/2026/02/FirstMeeting_.png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5 | 3:00–4:30</a:t>
            </a:r>
          </a:p>
          <a:p xmlns:a="http://schemas.openxmlformats.org/drawingml/2006/main">
            <a:r>
              <a:t/>
            </a:r>
          </a:p>
          <a:p xmlns:a="http://schemas.openxmlformats.org/drawingml/2006/main">
            <a:r>
              <a:t>Presenter-provided biography. Say: “I’m Heather Grimes, a Director on the International Board of Directors of The Ninety-Nines. I also serve as the organization’s SUN ’n FUN Chair, WAI Chair and Oshkosh Chair, with responsibilities for Membership and Social Media, and as liaison to the AEMSF Trust Board. I hold ATP multiengine land and sea ratings and type ratings in the A320, E145, CL601, CE500 and CE525. Tonight, I want to connect the women who helped establish our community with the opportunities pilots can explore today.” Expand WAI as Women in Aviation International and AEMSF as Amelia Earhart Memorial Scholarship Fund. Use the remaining minute for one true personal experience if desired. No employer, career sequence, flight hours, or personal anecdote has been supplied or invented. Heather also serves as Assistant Director for the Miami ACE Academy, as supplied by the presenter. IMAGE CREDIT: Additional presenter-supplied photograph, Seabee.jpeg, showing Heather beside an amphibious aircraft.</a:t>
            </a:r>
          </a:p>
          <a:p xmlns:a="http://schemas.openxmlformats.org/drawingml/2006/main">
            <a:r>
              <a:t/>
            </a:r>
          </a:p>
          <a:p xmlns:a="http://schemas.openxmlformats.org/drawingml/2006/main">
            <a:r>
              <a:t/>
            </a:r>
          </a:p>
          <a:p xmlns:a="http://schemas.openxmlformats.org/drawingml/2006/main">
            <a:r>
              <a:t/>
            </a:r>
          </a:p>
          <a:p xmlns:a="http://schemas.openxmlformats.org/drawingml/2006/main">
            <a:r>
              <a:t>IMAGE CREDIT</a:t>
            </a:r>
          </a:p>
          <a:p xmlns:a="http://schemas.openxmlformats.org/drawingml/2006/main">
            <a:r>
              <a:t>Heather Grimes with Challenger N28FM</a:t>
            </a:r>
          </a:p>
          <a:p xmlns:a="http://schemas.openxmlformats.org/drawingml/2006/main">
            <a:r>
              <a:t>Presenter-supplied image</a:t>
            </a:r>
          </a:p>
          <a:p xmlns:a="http://schemas.openxmlformats.org/drawingml/2006/main">
            <a:r>
              <a:t>Provided by Heather Grimes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6 | 4:30–5:00</a:t>
            </a:r>
          </a:p>
          <a:p xmlns:a="http://schemas.openxmlformats.org/drawingml/2006/main">
            <a:r>
              <a:t/>
            </a:r>
          </a:p>
          <a:p xmlns:a="http://schemas.openxmlformats.org/drawingml/2006/main">
            <a:r>
              <a:t>Say: “Winning a race, getting hired, and gaining access to advanced training were different challenges. We will look at one example of each.”</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7 | 5:00–6:00</a:t>
            </a:r>
          </a:p>
          <a:p xmlns:a="http://schemas.openxmlformats.org/drawingml/2006/main">
            <a:r>
              <a:t/>
            </a:r>
          </a:p>
          <a:p xmlns:a="http://schemas.openxmlformats.org/drawingml/2006/main">
            <a:r>
              <a:t>Say: “Louise Thaden, the heavy-aircraft class winner of the 1929 Derby, and Blanche Noyes competed together for the Bendix Trophy in 1936. In the first year women competed against men for that prize, they won. Changing who could enter changed who could win.” Pause and connect Noyes back to the opening. This photograph depicts Thaden after the 1929 Derby; do not label it as a two-person Bendix photograph.</a:t>
            </a:r>
          </a:p>
          <a:p xmlns:a="http://schemas.openxmlformats.org/drawingml/2006/main">
            <a:r>
              <a:t/>
            </a:r>
          </a:p>
          <a:p xmlns:a="http://schemas.openxmlformats.org/drawingml/2006/main">
            <a:r>
              <a:t>SOURCES</a:t>
            </a:r>
          </a:p>
          <a:p xmlns:a="http://schemas.openxmlformats.org/drawingml/2006/main">
            <a:r>
              <a:t>thaden: https://airandspace.si.edu/explore/stories/air-racing</a:t>
            </a:r>
          </a:p>
          <a:p xmlns:a="http://schemas.openxmlformats.org/drawingml/2006/main">
            <a:r>
              <a:t/>
            </a:r>
          </a:p>
          <a:p xmlns:a="http://schemas.openxmlformats.org/drawingml/2006/main">
            <a:r>
              <a:t>IMAGE CREDIT</a:t>
            </a:r>
          </a:p>
          <a:p xmlns:a="http://schemas.openxmlformats.org/drawingml/2006/main">
            <a:r>
              <a:t>Louise Thaden</a:t>
            </a:r>
          </a:p>
          <a:p xmlns:a="http://schemas.openxmlformats.org/drawingml/2006/main">
            <a:r>
              <a:t>Smithsonian National Air and Space Museum</a:t>
            </a:r>
          </a:p>
          <a:p xmlns:a="http://schemas.openxmlformats.org/drawingml/2006/main">
            <a:r>
              <a:t>https://airandspace.si.edu/multimedia-gallery/image/82-2132hjpg</a:t>
            </a:r>
          </a:p>
          <a:p xmlns:a="http://schemas.openxmlformats.org/drawingml/2006/main">
            <a:r>
              <a:t>https://airandspace.si.edu/sites/default/files/styles/slideshow_basic/public/images/82-2132h.jpg.webp?itok=EP4I25T-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8 | 6:00–7:00</a:t>
            </a:r>
          </a:p>
          <a:p xmlns:a="http://schemas.openxmlformats.org/drawingml/2006/main">
            <a:r>
              <a:t/>
            </a:r>
          </a:p>
          <a:p xmlns:a="http://schemas.openxmlformats.org/drawingml/2006/main">
            <a:r>
              <a:t>Say: “Helen Richey became the first woman to pilot a commercial airliner on a regular scheduled run. But the Bureau of Air Commerce warned the airline to keep her grounded in bad weather, and the pilots’ union rejected her membership application. Getting through the hiring door did not give her equal working conditions. There were barriers inside the profession too.” Ask participants to think about how access differs from full participation.</a:t>
            </a:r>
          </a:p>
          <a:p xmlns:a="http://schemas.openxmlformats.org/drawingml/2006/main">
            <a:r>
              <a:t/>
            </a:r>
          </a:p>
          <a:p xmlns:a="http://schemas.openxmlformats.org/drawingml/2006/main">
            <a:r>
              <a:t>SOURCES</a:t>
            </a:r>
          </a:p>
          <a:p xmlns:a="http://schemas.openxmlformats.org/drawingml/2006/main">
            <a:r>
              <a:t>richey: https://airandspace.si.edu/collection-archive/helen-richey-pilot-log-and-collection-suskalo/sova-nasm-1999-0006</a:t>
            </a:r>
          </a:p>
          <a:p xmlns:a="http://schemas.openxmlformats.org/drawingml/2006/main">
            <a:r>
              <a:t/>
            </a:r>
          </a:p>
          <a:p xmlns:a="http://schemas.openxmlformats.org/drawingml/2006/main">
            <a:r>
              <a:t>IMAGE CREDIT</a:t>
            </a:r>
          </a:p>
          <a:p xmlns:a="http://schemas.openxmlformats.org/drawingml/2006/main">
            <a:r>
              <a:t>Helen Richey, 1929</a:t>
            </a:r>
          </a:p>
          <a:p xmlns:a="http://schemas.openxmlformats.org/drawingml/2006/main">
            <a:r>
              <a:t>San Diego Air and Space Museum Archives / Wikimedia Commons</a:t>
            </a:r>
          </a:p>
          <a:p xmlns:a="http://schemas.openxmlformats.org/drawingml/2006/main">
            <a:r>
              <a:t>https://commons.wikimedia.org/wiki/File:Helen_Richey_1929.jpg</a:t>
            </a:r>
          </a:p>
          <a:p xmlns:a="http://schemas.openxmlformats.org/drawingml/2006/main">
            <a:r>
              <a:t>https://upload.wikimedia.org/wikipedia/commons/4/41/Helen_Richey_1929.jpg?utm_source=commons.wikimedia.org&amp;utm_campaign=index&amp;utm_content=original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9 | 7:00–8:00</a:t>
            </a:r>
          </a:p>
          <a:p xmlns:a="http://schemas.openxmlformats.org/drawingml/2006/main">
            <a:r>
              <a:t/>
            </a:r>
          </a:p>
          <a:p xmlns:a="http://schemas.openxmlformats.org/drawingml/2006/main">
            <a:r>
              <a:t>Say: “The WASP flew military aircraft as civilians during World War II. Their flying duties and institutional status were different questions. They did not receive veteran recognition during their wartime service. After years of advocacy, legislation in 1977 granted veteran status. This is a concrete example of recognition arriving long after women had done the work.” Sources: National Museum of the U.S. Air Force. Keep this slide to about one minute in the fast-delivery schedule.</a:t>
            </a:r>
          </a:p>
          <a:p xmlns:a="http://schemas.openxmlformats.org/drawingml/2006/main">
            <a:r>
              <a:t/>
            </a:r>
          </a:p>
          <a:p xmlns:a="http://schemas.openxmlformats.org/drawingml/2006/main">
            <a:r>
              <a:t>SOURCES</a:t>
            </a:r>
          </a:p>
          <a:p xmlns:a="http://schemas.openxmlformats.org/drawingml/2006/main">
            <a:r>
              <a:t>wasp: https://www.nationalmuseum.af.mil/Visit/Museum-Exhibits/Fact-Sheets/Display/Article/4064588/breaking-ground-women-air-force-service-pilots/</a:t>
            </a:r>
          </a:p>
          <a:p xmlns:a="http://schemas.openxmlformats.org/drawingml/2006/main">
            <a:r>
              <a:t>waspRecognition: https://www.nationalmuseum.af.mil/Visit/Museum-Exhibits/Fact-Sheets/Display/Article/4060228/disbandment-overdue-recognition/</a:t>
            </a:r>
          </a:p>
          <a:p xmlns:a="http://schemas.openxmlformats.org/drawingml/2006/main">
            <a:r>
              <a:t/>
            </a:r>
          </a:p>
          <a:p xmlns:a="http://schemas.openxmlformats.org/drawingml/2006/main">
            <a:r>
              <a:t>IMAGE CREDIT</a:t>
            </a:r>
          </a:p>
          <a:p xmlns:a="http://schemas.openxmlformats.org/drawingml/2006/main">
            <a:r>
              <a:t>WASP pilots with a B-17</a:t>
            </a:r>
          </a:p>
          <a:p xmlns:a="http://schemas.openxmlformats.org/drawingml/2006/main">
            <a:r>
              <a:t>San Diego Air and Space Museum Archives / Wikimedia Commons</a:t>
            </a:r>
          </a:p>
          <a:p xmlns:a="http://schemas.openxmlformats.org/drawingml/2006/main">
            <a:r>
              <a:t>https://commons.wikimedia.org/wiki/File:Women_in_Aviation_Image_WW_II_WASP_80343006_-_Flickr_-_San_Diego_Air_%5E_Space_Museum_Archives.jpg</a:t>
            </a:r>
          </a:p>
          <a:p xmlns:a="http://schemas.openxmlformats.org/drawingml/2006/main">
            <a:r>
              <a:t>https://upload.wikimedia.org/wikipedia/commons/c/c8/Women_in_Aviation_Image_WW_II_WASP_80343006_-_Flickr_-_San_Diego_Air_%5E_Space_Museum_Archives.jpg?utm_source=commons.wikimedia.org&amp;utm_campaign=index&amp;utm_content=original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10 | 8:00–9:00</a:t>
            </a:r>
          </a:p>
          <a:p xmlns:a="http://schemas.openxmlformats.org/drawingml/2006/main">
            <a:r>
              <a:t/>
            </a:r>
          </a:p>
          <a:p xmlns:a="http://schemas.openxmlformats.org/drawingml/2006/main">
            <a:r>
              <a:t>Say: “NASA’s early astronaut criteria included military jet test-pilot training. Women did not have access to that military route. Lovelace’s privately organized testing explored women’s suitability, but success there did not satisfy the selection requirements. Jerrie Cobb’s individual gimbal-rig testing at NASA is shown here. It does not mean the Mercury 13 constituted a NASA astronaut-training group.”</a:t>
            </a:r>
          </a:p>
          <a:p xmlns:a="http://schemas.openxmlformats.org/drawingml/2006/main">
            <a:r>
              <a:t/>
            </a:r>
          </a:p>
          <a:p xmlns:a="http://schemas.openxmlformats.org/drawingml/2006/main">
            <a:r>
              <a:t>SOURCES</a:t>
            </a:r>
          </a:p>
          <a:p xmlns:a="http://schemas.openxmlformats.org/drawingml/2006/main">
            <a:r>
              <a:t>mercury: https://www.nasa.gov/wp-content/uploads/2023/02/NACA-to-NASA-to-NOW_TAGGED.pdf</a:t>
            </a:r>
          </a:p>
          <a:p xmlns:a="http://schemas.openxmlformats.org/drawingml/2006/main">
            <a:r>
              <a:t>cobb: https://www.nasa.gov/centers-and-facilities/glenn/aviator-jerrie-cobb-trained-in-nasas-gimbal-rig-in-1960/</a:t>
            </a:r>
          </a:p>
          <a:p xmlns:a="http://schemas.openxmlformats.org/drawingml/2006/main">
            <a:r>
              <a:t/>
            </a:r>
          </a:p>
          <a:p xmlns:a="http://schemas.openxmlformats.org/drawingml/2006/main">
            <a:r>
              <a:t>IMAGE CREDIT</a:t>
            </a:r>
          </a:p>
          <a:p xmlns:a="http://schemas.openxmlformats.org/drawingml/2006/main">
            <a:r>
              <a:t>Jerrie Cobb in the MASTIF gimbal rig, 1960</a:t>
            </a:r>
          </a:p>
          <a:p xmlns:a="http://schemas.openxmlformats.org/drawingml/2006/main">
            <a:r>
              <a:t>NASA</a:t>
            </a:r>
          </a:p>
          <a:p xmlns:a="http://schemas.openxmlformats.org/drawingml/2006/main">
            <a:r>
              <a:t>https://www.nasa.gov/centers-and-facilities/glenn/aviator-jerrie-cobb-trained-in-nasas-gimbal-rig-in-1960/</a:t>
            </a:r>
          </a:p>
          <a:p xmlns:a="http://schemas.openxmlformats.org/drawingml/2006/main">
            <a:r>
              <a:t>https://www.nasa.gov/wp-content/uploads/2023/06/grc-1960-c-53087-0.jpg?w=1200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11 | 9:00–10:00</a:t>
            </a:r>
          </a:p>
          <a:p xmlns:a="http://schemas.openxmlformats.org/drawingml/2006/main">
            <a:r>
              <a:t/>
            </a:r>
          </a:p>
          <a:p xmlns:a="http://schemas.openxmlformats.org/drawingml/2006/main">
            <a:r>
              <a:t>Say: “Eileen Collins served as Shuttle pilot in 1995, then commanded Columbia in 1999. NASA dedicated the historic launch to women aviation pioneers, including The Ninety-Nines and the WASP.” Chat: “Score out of three, plus your biggest surprise.” Read one response. Transition: “We have seen where opportunities were blocked and where they expanded. What support would you fund today?”</a:t>
            </a:r>
          </a:p>
          <a:p xmlns:a="http://schemas.openxmlformats.org/drawingml/2006/main">
            <a:r>
              <a:t/>
            </a:r>
          </a:p>
          <a:p xmlns:a="http://schemas.openxmlformats.org/drawingml/2006/main">
            <a:r>
              <a:t>SOURCES</a:t>
            </a:r>
          </a:p>
          <a:p xmlns:a="http://schemas.openxmlformats.org/drawingml/2006/main">
            <a:r>
              <a:t>collins: https://www.nasa.gov/humans-in-space/astronauts/former-astronauts/eileen-m-collins/eileen-collins-broke-barriers-as-americas-first-female-space-shuttle-commander/</a:t>
            </a:r>
          </a:p>
          <a:p xmlns:a="http://schemas.openxmlformats.org/drawingml/2006/main">
            <a:r>
              <a:t/>
            </a:r>
          </a:p>
          <a:p xmlns:a="http://schemas.openxmlformats.org/drawingml/2006/main">
            <a:r>
              <a:t>IMAGE CREDIT</a:t>
            </a:r>
          </a:p>
          <a:p xmlns:a="http://schemas.openxmlformats.org/drawingml/2006/main">
            <a:r>
              <a:t>Eileen Collins and Jeffrey Ashby reviewing checklists on STS-93</a:t>
            </a:r>
          </a:p>
          <a:p xmlns:a="http://schemas.openxmlformats.org/drawingml/2006/main">
            <a:r>
              <a:t>NASA</a:t>
            </a:r>
          </a:p>
          <a:p xmlns:a="http://schemas.openxmlformats.org/drawingml/2006/main">
            <a:r>
              <a:t>https://www.nasa.gov/humans-in-space/astronauts/former-astronauts/eileen-m-collins/eileen-collins-broke-barriers-as-americas-first-female-space-shuttle-commander/</a:t>
            </a:r>
          </a:p>
          <a:p xmlns:a="http://schemas.openxmlformats.org/drawingml/2006/main">
            <a:r>
              <a:t>https://images-assets.nasa.gov/image/sts093-309-027/sts093-309-027~large.jpg?w=1400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12 | 10:00–10:30</a:t>
            </a:r>
          </a:p>
          <a:p xmlns:a="http://schemas.openxmlformats.org/drawingml/2006/main">
            <a:r>
              <a:t/>
            </a:r>
          </a:p>
          <a:p xmlns:a="http://schemas.openxmlformats.org/drawingml/2006/main">
            <a:r>
              <a:t>Say: “Women influence aviation through the work they do and the opportunities they create for others. We will meet four contemporary examples. These are examples of impact, rather than a ranking or a complete list.” Invite the audience to keep an additional name in mind for the chat.</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13 | 10:30–11:15</a:t>
            </a:r>
          </a:p>
          <a:p xmlns:a="http://schemas.openxmlformats.org/drawingml/2006/main">
            <a:r>
              <a:t/>
            </a:r>
          </a:p>
          <a:p xmlns:a="http://schemas.openxmlformats.org/drawingml/2006/main">
            <a:r>
              <a:t>NASA’s current biography identifies Carrie Worth as an Armstrong research pilot who joined its flight operations staff in 2021 and flies the Gulfstream G-III mission support aircraft. Say: “Her role shows a kind of professional flying that people may overlook: supporting research and science missions. Operational flying experience can contribute to work beyond passenger transport.” Do not identify her as an astronaut or claim she is the X-59 pilot. Ask: “Who here has considered research or mission-support flying?” Use reactions, not a microphone queue.</a:t>
            </a:r>
          </a:p>
          <a:p xmlns:a="http://schemas.openxmlformats.org/drawingml/2006/main">
            <a:r>
              <a:t/>
            </a:r>
          </a:p>
          <a:p xmlns:a="http://schemas.openxmlformats.org/drawingml/2006/main">
            <a:r>
              <a:t>SOURCES</a:t>
            </a:r>
          </a:p>
          <a:p xmlns:a="http://schemas.openxmlformats.org/drawingml/2006/main">
            <a:r>
              <a:t>worth: https://www.nasa.gov/people/carrie-l-worth/</a:t>
            </a:r>
          </a:p>
          <a:p xmlns:a="http://schemas.openxmlformats.org/drawingml/2006/main">
            <a:r>
              <a:t/>
            </a:r>
          </a:p>
          <a:p xmlns:a="http://schemas.openxmlformats.org/drawingml/2006/main">
            <a:r>
              <a:t>IMAGE CREDIT</a:t>
            </a:r>
          </a:p>
          <a:p xmlns:a="http://schemas.openxmlformats.org/drawingml/2006/main">
            <a:r>
              <a:t>Carrie Worth, NASA research pilot</a:t>
            </a:r>
          </a:p>
          <a:p xmlns:a="http://schemas.openxmlformats.org/drawingml/2006/main">
            <a:r>
              <a:t>NASA</a:t>
            </a:r>
          </a:p>
          <a:p xmlns:a="http://schemas.openxmlformats.org/drawingml/2006/main">
            <a:r>
              <a:t>https://www.nasa.gov/people/carrie-l-worth/</a:t>
            </a:r>
          </a:p>
          <a:p xmlns:a="http://schemas.openxmlformats.org/drawingml/2006/main">
            <a:r>
              <a:t>https://www.nasa.gov/wp-content/uploads/2021/03/afrc2021-0108-052.jpg?w=1200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14 | 11:15–12:00</a:t>
            </a:r>
          </a:p>
          <a:p xmlns:a="http://schemas.openxmlformats.org/drawingml/2006/main">
            <a:r>
              <a:t/>
            </a:r>
          </a:p>
          <a:p xmlns:a="http://schemas.openxmlformats.org/drawingml/2006/main">
            <a:r>
              <a:t>Christine Angel Hughes is identified as a founder by AOPA, and the organization’s own story identifies Angel Hughes among its founding women. Say: “Sisters of the Skies connects women of color pilots and supports future aviators through mentoring, scholarships and outreach. It creates access to people who understand the route, as well as practical resources.” The photograph comes from a 2020 profile, not a claim about her current uniform or employer. Do not repeat unsupported or outdated population counts. The current program information comes from the organization’s website.</a:t>
            </a:r>
          </a:p>
          <a:p xmlns:a="http://schemas.openxmlformats.org/drawingml/2006/main">
            <a:r>
              <a:t/>
            </a:r>
          </a:p>
          <a:p xmlns:a="http://schemas.openxmlformats.org/drawingml/2006/main">
            <a:r>
              <a:t>SOURCES</a:t>
            </a:r>
          </a:p>
          <a:p xmlns:a="http://schemas.openxmlformats.org/drawingml/2006/main">
            <a:r>
              <a:t>hughes: https://sistersoftheskies.org/our-story/</a:t>
            </a:r>
          </a:p>
          <a:p xmlns:a="http://schemas.openxmlformats.org/drawingml/2006/main">
            <a:r>
              <a:t>sisters: https://sistersoftheskies.org/</a:t>
            </a:r>
          </a:p>
          <a:p xmlns:a="http://schemas.openxmlformats.org/drawingml/2006/main">
            <a:r>
              <a:t/>
            </a:r>
          </a:p>
          <a:p xmlns:a="http://schemas.openxmlformats.org/drawingml/2006/main">
            <a:r>
              <a:t>IMAGE CREDIT</a:t>
            </a:r>
          </a:p>
          <a:p xmlns:a="http://schemas.openxmlformats.org/drawingml/2006/main">
            <a:r>
              <a:t>Christine Angel Hughes</a:t>
            </a:r>
          </a:p>
          <a:p xmlns:a="http://schemas.openxmlformats.org/drawingml/2006/main">
            <a:r>
              <a:t>Photo courtesy of Lt. Christine Hughes, U.S. Coast Guard, reproduced by AOPA</a:t>
            </a:r>
          </a:p>
          <a:p xmlns:a="http://schemas.openxmlformats.org/drawingml/2006/main">
            <a:r>
              <a:t>https://www.aopa.org/news-and-media/all-news/2020/september/10/meet-sisters-of-the-skies-founder-lt-christine-angel-hughes</a:t>
            </a:r>
          </a:p>
          <a:p xmlns:a="http://schemas.openxmlformats.org/drawingml/2006/main">
            <a:r>
              <a:t>https://www.aopa.org/-/media/Images/AOPA-Main/News-and-Media/2020/September/0910_sister_of_skies.jpg?mw=1200&amp;mh=675&amp;as=1&amp;hash=E3CFE3D1A402B1B44B426B051C12054D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15 | 12:00–12:45</a:t>
            </a:r>
          </a:p>
          <a:p xmlns:a="http://schemas.openxmlformats.org/drawingml/2006/main">
            <a:r>
              <a:t/>
            </a:r>
          </a:p>
          <a:p xmlns:a="http://schemas.openxmlformats.org/drawingml/2006/main">
            <a:r>
              <a:t>Say: “Christine ‘Grinder’ Kelley is a retired U.S. Air Force lieutenant colonel and became the first woman to fly the F-35 in 2015. Her experience includes the F-15E and F-35A, instructor and evaluator work, and squadron and group leadership. Her published biography describes her continuing contribution as a contract instructor at Eglin, teaching simulator sessions and academics to F-35A pilots. This is an example of operational experience benefiting the pilots who follow. Her biography also identifies her as a member of The Ninety-Nines.” Retired military status and the current instructional role are separate. Sources: the 2025 Embry-Riddle panel biography and the published NWFMOA biography. Keep this profile to about 45 seconds in the fast-delivery schedule.</a:t>
            </a:r>
          </a:p>
          <a:p xmlns:a="http://schemas.openxmlformats.org/drawingml/2006/main">
            <a:r>
              <a:t/>
            </a:r>
          </a:p>
          <a:p xmlns:a="http://schemas.openxmlformats.org/drawingml/2006/main">
            <a:r>
              <a:t>SOURCES</a:t>
            </a:r>
          </a:p>
          <a:p xmlns:a="http://schemas.openxmlformats.org/drawingml/2006/main">
            <a:r>
              <a:t>kelley: https://erauathletics.com/sports/2025/8/23/christine-kelly-hh.aspx?path=marketpro</a:t>
            </a:r>
          </a:p>
          <a:p xmlns:a="http://schemas.openxmlformats.org/drawingml/2006/main">
            <a:r>
              <a:t>kelleyBio: https://nwfmoa.org/files/kelley.pdf</a:t>
            </a:r>
          </a:p>
          <a:p xmlns:a="http://schemas.openxmlformats.org/drawingml/2006/main">
            <a:r>
              <a:t/>
            </a:r>
          </a:p>
          <a:p xmlns:a="http://schemas.openxmlformats.org/drawingml/2006/main">
            <a:r>
              <a:t>IMAGE CREDIT</a:t>
            </a:r>
          </a:p>
          <a:p xmlns:a="http://schemas.openxmlformats.org/drawingml/2006/main">
            <a:r>
              <a:t>Lt. Col. (Ret.) Christine “Grinder” Kelley</a:t>
            </a:r>
          </a:p>
          <a:p xmlns:a="http://schemas.openxmlformats.org/drawingml/2006/main">
            <a:r>
              <a:t>Embry-Riddle Aeronautical University Athletics, 2025 Hoops &amp; Heels biography</a:t>
            </a:r>
          </a:p>
          <a:p xmlns:a="http://schemas.openxmlformats.org/drawingml/2006/main">
            <a:r>
              <a:t>https://erauathletics.com/sports/2025/8/23/christine-kelly-hh.aspx?path=marketpro</a:t>
            </a:r>
          </a:p>
          <a:p xmlns:a="http://schemas.openxmlformats.org/drawingml/2006/main">
            <a:r>
              <a:t>https://erauathletics.com/images/2025/8/23/Kelly.png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16 | 12:45–14:15</a:t>
            </a:r>
          </a:p>
          <a:p xmlns:a="http://schemas.openxmlformats.org/drawingml/2006/main">
            <a:r>
              <a:t/>
            </a:r>
          </a:p>
          <a:p xmlns:a="http://schemas.openxmlformats.org/drawingml/2006/main">
            <a:r>
              <a:t>Say: “Women’s place in aviation includes airline ownership and executive leadership. Shandrice Woodside-Rolle co-founded Western Air with Captain Rex Rolle in 2000. The airline’s own history says her idea came from recognizing limited service after a visit to her hometown. Their daughter, Sherrexcia, known as Rexy Rolle, is now President, CEO and General Counsel. Her background includes aviation and corporate law. This is a family-owned Bahamian airline with women central to both its creation and continued leadership.” Distinguish Shandrice’s co-founder role from Rexy’s current executive role. The available sources do not establish a sole owner or a globally exclusive Black female airline-owner claim. Avoid that superlative. Both photographs are from Western Air or its company press release.</a:t>
            </a:r>
          </a:p>
          <a:p xmlns:a="http://schemas.openxmlformats.org/drawingml/2006/main">
            <a:r>
              <a:t/>
            </a:r>
          </a:p>
          <a:p xmlns:a="http://schemas.openxmlformats.org/drawingml/2006/main">
            <a:r>
              <a:t>SOURCES</a:t>
            </a:r>
          </a:p>
          <a:p xmlns:a="http://schemas.openxmlformats.org/drawingml/2006/main">
            <a:r>
              <a:t>western: https://www.westernairbahamas.com/our-airline/</a:t>
            </a:r>
          </a:p>
          <a:p xmlns:a="http://schemas.openxmlformats.org/drawingml/2006/main">
            <a:r>
              <a:t>westernRelease: https://www.prnewswire.com/news-releases/western-air-appoints-first-woman-president--ceo-sherrexcia-rexy-rolle-appoints-rex-rolle-as-chairman-302025305.html</a:t>
            </a:r>
          </a:p>
          <a:p xmlns:a="http://schemas.openxmlformats.org/drawingml/2006/main">
            <a:r>
              <a:t/>
            </a:r>
          </a:p>
          <a:p xmlns:a="http://schemas.openxmlformats.org/drawingml/2006/main">
            <a:r>
              <a:t>IMAGE CREDIT</a:t>
            </a:r>
          </a:p>
          <a:p xmlns:a="http://schemas.openxmlformats.org/drawingml/2006/main">
            <a:r>
              <a:t>Captain Rex Rolle and Shandrice Woodside-Rolle, Western Air founders</a:t>
            </a:r>
          </a:p>
          <a:p xmlns:a="http://schemas.openxmlformats.org/drawingml/2006/main">
            <a:r>
              <a:t>Western Air</a:t>
            </a:r>
          </a:p>
          <a:p xmlns:a="http://schemas.openxmlformats.org/drawingml/2006/main">
            <a:r>
              <a:t>https://www.westernairbahamas.com/our-airline/</a:t>
            </a:r>
          </a:p>
          <a:p xmlns:a="http://schemas.openxmlformats.org/drawingml/2006/main">
            <a:r>
              <a:t>https://www.westernairbahamas.com/wp-content/uploads/2022/11/Captain-Rex-Rolle-Shandrice-Woodside-Rolle-1.png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17 | 14:15–16:00</a:t>
            </a:r>
          </a:p>
          <a:p xmlns:a="http://schemas.openxmlformats.org/drawingml/2006/main">
            <a:r>
              <a:t/>
            </a:r>
          </a:p>
          <a:p xmlns:a="http://schemas.openxmlformats.org/drawingml/2006/main">
            <a:r>
              <a:t>Eight firsts from the last 30 years: Eileen Collins commanded a Space Shuttle mission in 1999. Nicole Malachowski was selected for the Thunderbirds in 2005 and flew the 2006 season. Peggy Whitson became the first woman ISS commander in 2007. Jeannie Leavitt became the first woman to command a USAF fighter wing in 2012; her earlier fighter-pilot first falls outside this slide’s time window. Stephanie Johnson became Delta’s first Black woman captain in 2016. Madeline Swegle became the U.S. Navy’s first-known Black woman tactical jet aviator in 2020. Her milestone concerns tactical jet aviation, not the first Black woman naval aviator in any aircraft. Amanda Lee was selected as the Blue Angels’ first woman F/A-18 demonstration pilot in 2022, for the 2023 show season. Joanna Geraghty became the first woman CEO of a major U.S. airline in 2024. Define the scope of each first accurately: Delta-specific captaincy, USAF fighter-wing command, and Blue Angels jet demonstration flying. All dates are within 30 years of October 9, 2026. The two selection dates are distinct from first demonstration seasons. Keep the captions brief and spend approximately 75 seconds on the slide. Jessica Cox became the first person without arms to earn a pilot certificate in 2008, flying an Ercoupe with her feet. Zara Rutherford completed the first solo circumnavigation by a woman in a microlight on January 20, 2022. Her separate youngest-woman record is not the first solo circumnavigation by any woman. Connect these general aviation achievements to adapting training and building support. Allow approximately two minutes for the ten portraits.</a:t>
            </a:r>
          </a:p>
          <a:p xmlns:a="http://schemas.openxmlformats.org/drawingml/2006/main">
            <a:r>
              <a:t/>
            </a:r>
          </a:p>
          <a:p xmlns:a="http://schemas.openxmlformats.org/drawingml/2006/main">
            <a:r>
              <a:t>SOURCES</a:t>
            </a:r>
          </a:p>
          <a:p xmlns:a="http://schemas.openxmlformats.org/drawingml/2006/main">
            <a:r>
              <a:t>collinsFirst: https://www.nasa.gov/history/eileen-collins-nasas-first-female-shuttle-commander/</a:t>
            </a:r>
          </a:p>
          <a:p xmlns:a="http://schemas.openxmlformats.org/drawingml/2006/main">
            <a:r>
              <a:t>malachowski: https://www.af.mil/News/Article-Display/Article/134029/becoming-thunderbird-is-dream-come-true-for-nevada-native/</a:t>
            </a:r>
          </a:p>
          <a:p xmlns:a="http://schemas.openxmlformats.org/drawingml/2006/main">
            <a:r>
              <a:t>whitson: https://www.nasa.gov/image-article/first-female-iss-commander/</a:t>
            </a:r>
          </a:p>
          <a:p xmlns:a="http://schemas.openxmlformats.org/drawingml/2006/main">
            <a:r>
              <a:t>leavitt: https://www.af.mil/News/Photos/igphoto/2000146477/mediaid/12676/</a:t>
            </a:r>
          </a:p>
          <a:p xmlns:a="http://schemas.openxmlformats.org/drawingml/2006/main">
            <a:r>
              <a:t>johnson: https://news.delta.com/sites/default/files/Delta_2016_CSR_0.pdf</a:t>
            </a:r>
          </a:p>
          <a:p xmlns:a="http://schemas.openxmlformats.org/drawingml/2006/main">
            <a:r>
              <a:t>johnsonYear: https://www.wabe.org/deltas-first-black-female-pilot-reflects-on-international-womens-day/</a:t>
            </a:r>
          </a:p>
          <a:p xmlns:a="http://schemas.openxmlformats.org/drawingml/2006/main">
            <a:r>
              <a:t>lee: https://www.navy.mil/DesktopModules/ArticleCS/Print.aspx?Article=3345807&amp;ModuleId=2652&amp;PortalId=1</a:t>
            </a:r>
          </a:p>
          <a:p xmlns:a="http://schemas.openxmlformats.org/drawingml/2006/main">
            <a:r>
              <a:t>geraghty: https://news.jetblue.com/latest-news/press-release-details/2024/JetBlue-Announces-CEO-Succession/default.aspx</a:t>
            </a:r>
          </a:p>
          <a:p xmlns:a="http://schemas.openxmlformats.org/drawingml/2006/main">
            <a:r>
              <a:t>geraghtyFirst: https://www.forbes.com/sites/kimelsesser/2024/01/09/jetblue-will-be-the-first-major-us-airline-with-a-female-ceo/</a:t>
            </a:r>
          </a:p>
          <a:p xmlns:a="http://schemas.openxmlformats.org/drawingml/2006/main">
            <a:r>
              <a:t>swegle: https://www.navy.mil/Resources/Photo-Gallery/igphoto/2002467437/</a:t>
            </a:r>
          </a:p>
          <a:p xmlns:a="http://schemas.openxmlformats.org/drawingml/2006/main">
            <a:r>
              <a:t>swegleBio: https://www.navy.mil/DesktopModules/ArticleCS/Print.aspx?Article=2959945&amp;ModuleId=2652&amp;PortalId=1</a:t>
            </a:r>
          </a:p>
          <a:p xmlns:a="http://schemas.openxmlformats.org/drawingml/2006/main">
            <a:r>
              <a:t>cox: https://www.aopa.org/news-and-media/all-news/2013/february/12/armless-pilot-jessica-cox-to-be-focus-of-documentary</a:t>
            </a:r>
          </a:p>
          <a:p xmlns:a="http://schemas.openxmlformats.org/drawingml/2006/main">
            <a:r>
              <a:t>zara: https://news.stanford.edu/stories/2023/02/zara-rutherfords-flight-plan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18 | 16:00–17:15</a:t>
            </a:r>
          </a:p>
          <a:p xmlns:a="http://schemas.openxmlformats.org/drawingml/2006/main">
            <a:r>
              <a:t/>
            </a:r>
          </a:p>
          <a:p xmlns:a="http://schemas.openxmlformats.org/drawingml/2006/main">
            <a:r>
              <a:t>Launch P1. This is a discussion poll, not a factual quiz. Give 20 seconds. Say: “There is no single right answer. These examples show several kinds of influence.” After results, ask the audience to name another woman making a difference and write her contribution in five words. Read two responses. Do not infer the audience’s demographic makeup from the results.</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19 | 17:15–18:00</a:t>
            </a:r>
          </a:p>
          <a:p xmlns:a="http://schemas.openxmlformats.org/drawingml/2006/main">
            <a:r>
              <a:t/>
            </a:r>
          </a:p>
          <a:p xmlns:a="http://schemas.openxmlformats.org/drawingml/2006/main">
            <a:r>
              <a:t>Say: “When someone says training is not working, the next question is what is breaking down. A budget gap, repeated cancellations, an instructor change, and a skill plateau need different responses.” Practical suggestions: estimate the actual cost to the next rating or milestone with a reserve for delays; agree on a realistic lesson cadence; ask what performance standard is not yet met; keep a written progress record so a new instructor can pick up where training stopped. Schools should provide clear expectations and accountable instruction. These actions are not a guarantee of success and do not make the student responsible for an unsupportive school.</a:t>
            </a:r>
          </a:p>
          <a:p xmlns:a="http://schemas.openxmlformats.org/drawingml/2006/main">
            <a:r>
              <a:t/>
            </a:r>
          </a:p>
          <a:p xmlns:a="http://schemas.openxmlformats.org/drawingml/2006/main">
            <a:r>
              <a:t>SOURCES</a:t>
            </a:r>
          </a:p>
          <a:p xmlns:a="http://schemas.openxmlformats.org/drawingml/2006/main">
            <a:r>
              <a:t>school: https://www.faa.gov/licenses_certificates/airline_certification/pilotschools</a:t>
            </a:r>
          </a:p>
          <a:p xmlns:a="http://schemas.openxmlformats.org/drawingml/2006/main">
            <a:r>
              <a:t>barriers: https://www.faa.gov/regulations_policies/rulemaking/committees/documents/media/WIAAB_Recommendations_Report_March_2022.pdf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20 | 18:00–19:00</a:t>
            </a:r>
          </a:p>
          <a:p xmlns:a="http://schemas.openxmlformats.org/drawingml/2006/main">
            <a:r>
              <a:t/>
            </a:r>
          </a:p>
          <a:p xmlns:a="http://schemas.openxmlformats.org/drawingml/2006/main">
            <a:r>
              <a:t>FICTIONAL SCENARIO. A pilot has had repeated lesson cancellations and has nearly exhausted the budget. Ask the audience to choose the first useful next step. P2 is a discussion decision with a preferred starting point B. Give 25 seconds. After the vote, explain that the decision requires reliable cost and progress information before more spending. A scholarship search can accompany that review, but is not a guaranteed rescue. Move to slide 21.</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21 | 19:00–20:00</a:t>
            </a:r>
          </a:p>
          <a:p xmlns:a="http://schemas.openxmlformats.org/drawingml/2006/main">
            <a:r>
              <a:t/>
            </a:r>
          </a:p>
          <a:p xmlns:a="http://schemas.openxmlformats.org/drawingml/2006/main">
            <a:r>
              <a:t>Presenter-created sample wording. Say: “A useful conversation produces something you can act on. Ask which standard is missing, which tasks the next lessons will address, and how you will know you are progressing. Review why cancellations occurred and what availability is realistic. If the school cannot provide a workable plan, compare alternatives and discuss how records or training credit transfer before changing providers. Do not assume all hours or Part 141 course credit will transfer unchanged.” Suggest preparing a concise progress summary and asking for copies of records. The school and instructor also carry responsibility for delivering appropriate instruction.</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22 | 20:00–21:00</a:t>
            </a:r>
          </a:p>
          <a:p xmlns:a="http://schemas.openxmlformats.org/drawingml/2006/main">
            <a:r>
              <a:t/>
            </a:r>
          </a:p>
          <a:p xmlns:a="http://schemas.openxmlformats.org/drawingml/2006/main">
            <a:r>
              <a:t>Say: “Replace ‘I am bad at flying’ with a description of the task that needs work. After a lesson, record what worked, the specific error and the next practice task. Agree on a review point rather than repeating the same lesson indefinitely. A stage check or another instructor’s perspective may help identify the issue.” Ask for a task-specific practice plan and ensure procedural rehearsal matches approved procedures and instructor guidance. Do not compare your timeline to someone else’s highlight reel. This section concerns practical training management, with no sex-based learning claims.</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23 | 21:00–22:00</a:t>
            </a:r>
          </a:p>
          <a:p xmlns:a="http://schemas.openxmlformats.org/drawingml/2006/main">
            <a:r>
              <a:t/>
            </a:r>
          </a:p>
          <a:p xmlns:a="http://schemas.openxmlformats.org/drawingml/2006/main">
            <a:r>
              <a:t>Say: “Use a calendar of scholarships whose eligibility fits you. Prepare your aviation goal, training estimate, references and documentation before deadlines. Confirm which costs an award covers. Schedule lessons against actual aircraft and instructor availability, and ask how the school handles continuity if an instructor leaves. If work or family means a pause, plan the next step and recurrency requirements before restarting.” Do not imply that family or caregiving is exclusive to women. Discuss childcare or scheduling needs only as circumstances participants may choose to raise. Avoid promises about award dates or individual medical eligibility.</a:t>
            </a:r>
          </a:p>
          <a:p xmlns:a="http://schemas.openxmlformats.org/drawingml/2006/main">
            <a:r>
              <a:t/>
            </a:r>
          </a:p>
          <a:p xmlns:a="http://schemas.openxmlformats.org/drawingml/2006/main">
            <a:r>
              <a:t>SOURCES</a:t>
            </a:r>
          </a:p>
          <a:p xmlns:a="http://schemas.openxmlformats.org/drawingml/2006/main">
            <a:r>
              <a:t>scholarships: https://ninety-nines.org/scholarships/</a:t>
            </a:r>
          </a:p>
          <a:p xmlns:a="http://schemas.openxmlformats.org/drawingml/2006/main">
            <a:r>
              <a:t>wai: https://www.wai.org/scholarships</a:t>
            </a:r>
          </a:p>
          <a:p xmlns:a="http://schemas.openxmlformats.org/drawingml/2006/main">
            <a:r>
              <a:t>barriers: https://www.faa.gov/regulations_policies/rulemaking/committees/documents/media/WIAAB_Recommendations_Report_March_2022.pdf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24 | 22:00–23:00</a:t>
            </a:r>
          </a:p>
          <a:p xmlns:a="http://schemas.openxmlformats.org/drawingml/2006/main">
            <a:r>
              <a:t/>
            </a:r>
          </a:p>
          <a:p xmlns:a="http://schemas.openxmlformats.org/drawingml/2006/main">
            <a:r>
              <a:t>Say: “The burden of changing a workplace does not belong entirely to the person facing the barrier. Employers should set clear criteria, distribute opportunities fairly and respond to concerns. An individual can ask which qualifications or experiences matter, keep a record of relevant work, and seek advice or an introduction from a trusted person.” Distinguish mentoring (advice) from sponsorship (someone advocating for an opportunity). These are practical frameworks, not guaranteed routes to promotion.</a:t>
            </a:r>
          </a:p>
          <a:p xmlns:a="http://schemas.openxmlformats.org/drawingml/2006/main">
            <a:r>
              <a:t/>
            </a:r>
          </a:p>
          <a:p xmlns:a="http://schemas.openxmlformats.org/drawingml/2006/main">
            <a:r>
              <a:t>SOURCES</a:t>
            </a:r>
          </a:p>
          <a:p xmlns:a="http://schemas.openxmlformats.org/drawingml/2006/main">
            <a:r>
              <a:t>barriers: https://www.faa.gov/regulations_policies/rulemaking/committees/documents/media/WIAAB_Recommendations_Report_March_2022.pdf</a:t>
            </a:r>
          </a:p>
          <a:p xmlns:a="http://schemas.openxmlformats.org/drawingml/2006/main">
            <a:r>
              <a:t>nbaa: https://nbaa.org/news/business-aviation-insider/2023-09/looking-at-pilot-hiring-through-a-new-lens/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25 | 23:00–24:00</a:t>
            </a:r>
          </a:p>
          <a:p xmlns:a="http://schemas.openxmlformats.org/drawingml/2006/main">
            <a:r>
              <a:t/>
            </a:r>
          </a:p>
          <a:p xmlns:a="http://schemas.openxmlformats.org/drawingml/2006/main">
            <a:r>
              <a:t>FICTIONAL SCENARIO. A qualified pilot repeatedly misses selection for developmental assignments and receives vague feedback. P3 asks what information would make a next step possible; there is no single correct answer, because the circumstances differ. Give 25 seconds. Invite one short chat response stating a question the pilot could ask. Transition to the concrete wording on slide 26.</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26 | 24:00–25:00</a:t>
            </a:r>
          </a:p>
          <a:p xmlns:a="http://schemas.openxmlformats.org/drawingml/2006/main">
            <a:r>
              <a:t/>
            </a:r>
          </a:p>
          <a:p xmlns:a="http://schemas.openxmlformats.org/drawingml/2006/main">
            <a:r>
              <a:t>Presenter-created wording. Say: “Keep the discussion tied to work and criteria. Ask for a specific gap, a chance to gain relevant experience and a review point. Follow up with a brief factual email so the next step is clear.” If there is a pattern of bias, harassment or exclusion, record dates, exact conduct, relevant witnesses and work or safety effects; seek trusted support and use the school or employer’s published reporting channels. Choose a route appropriate to the circumstances rather than confronting alone. Safety concerns should follow the operation’s established reporting procedures. Do not offer individualized legal advice or imply that documenting guarantees an outcome.</a:t>
            </a:r>
          </a:p>
          <a:p xmlns:a="http://schemas.openxmlformats.org/drawingml/2006/main">
            <a:r>
              <a:t/>
            </a:r>
          </a:p>
          <a:p xmlns:a="http://schemas.openxmlformats.org/drawingml/2006/main">
            <a:r>
              <a:t>SOURCES</a:t>
            </a:r>
          </a:p>
          <a:p xmlns:a="http://schemas.openxmlformats.org/drawingml/2006/main">
            <a:r>
              <a:t>barriers: https://www.faa.gov/regulations_policies/rulemaking/committees/documents/media/WIAAB_Recommendations_Report_March_2022.pdf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27 | 25:00–26:30</a:t>
            </a:r>
          </a:p>
          <a:p xmlns:a="http://schemas.openxmlformats.org/drawingml/2006/main">
            <a:r>
              <a:t/>
            </a:r>
          </a:p>
          <a:p xmlns:a="http://schemas.openxmlformats.org/drawingml/2006/main">
            <a:r>
              <a:t>This editable diagram shows illustrative U.S. airplane career routes, not guaranteed sequences. Local Part 61, structured Part 141/academy, eligible university programs, and military training feed different experience routes. Instruction is one option, not a mandatory career step. Survey, tour, ferry, cargo, charter and business flying each have their own qualifications; availability and legal flight-time logging matter. Military service carries selection requirements and service obligations. Some pilots enter corporate flying directly when qualified; others arrive from charter or airlines. Regional employment is common but not required for every airline hire. Pilots may move between sectors. All destinations require appropriate credentials and employer/operator requirements. A class date, upgrade, or hiring offer is never implied by a connector.</a:t>
            </a:r>
          </a:p>
          <a:p xmlns:a="http://schemas.openxmlformats.org/drawingml/2006/main">
            <a:r>
              <a:t/>
            </a:r>
          </a:p>
          <a:p xmlns:a="http://schemas.openxmlformats.org/drawingml/2006/main">
            <a:r>
              <a:t>SOURCES</a:t>
            </a:r>
          </a:p>
          <a:p xmlns:a="http://schemas.openxmlformats.org/drawingml/2006/main">
            <a:r>
              <a:t>faa: https://www.faa.gov/pilots/training/atp</a:t>
            </a:r>
          </a:p>
          <a:p xmlns:a="http://schemas.openxmlformats.org/drawingml/2006/main">
            <a:r>
              <a:t>school: https://www.faa.gov/licenses_certificates/airline_certification/pilotschools</a:t>
            </a:r>
          </a:p>
          <a:p xmlns:a="http://schemas.openxmlformats.org/drawingml/2006/main">
            <a:r>
              <a:t>internship: https://nbaa.org/wp-content/uploads/flight-department-administration/internships/NBAA21_Internship_Career_Guide.pdf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28 | 26:30–28:00</a:t>
            </a:r>
          </a:p>
          <a:p xmlns:a="http://schemas.openxmlformats.org/drawingml/2006/main">
            <a:r>
              <a:t/>
            </a:r>
          </a:p>
          <a:p xmlns:a="http://schemas.openxmlformats.org/drawingml/2006/main">
            <a:r>
              <a:t>Fictional resource-allocation activity. Your chapter has $100 to support women’s progress. A scholarships; B mentorship and career connections; C introductory aviation experiences; D flying activities and pilot community. Give 30 seconds to write an allocation totaling $100, but hold it. Say SEND. Read two different allocations and one sentence of reasoning each. Select examples without claiming a representative average. Ask: “Which obstacle are you trying to remove with that investment?”</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29 | 28:00–29:00</a:t>
            </a:r>
          </a:p>
          <a:p xmlns:a="http://schemas.openxmlformats.org/drawingml/2006/main">
            <a:r>
              <a:t/>
            </a:r>
          </a:p>
          <a:p xmlns:a="http://schemas.openxmlformats.org/drawingml/2006/main">
            <a:r>
              <a:t>FICTIONAL UPDATE. Introductory flights already have strong funding, while pilots pursuing advanced ratings lack mentors and connections. Launch P4 for 20 seconds. There is no right answer. Invite a revised allocation in chat. Read one example. Debrief: “Support works best when it addresses the actual need, and that need changes as a pilot progresses.”</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30 | 29:00–30:00</a:t>
            </a:r>
          </a:p>
          <a:p xmlns:a="http://schemas.openxmlformats.org/drawingml/2006/main">
            <a:r>
              <a:t/>
            </a:r>
          </a:p>
          <a:p xmlns:a="http://schemas.openxmlformats.org/drawingml/2006/main">
            <a:r>
              <a:t>Say: “The Ninety-Nines provides a place to ask for connections, explore scholarship eligibility and find people at different stages of flying. Student pilots can join. Chapter activities vary, and PPLI offers structured mentoring and leadership development for qualified members. Ask your chapter what is available and which next step it can help you take.” Connect your own board, membership and scholarship liaison work to facilitating access. Do not invent a personal scholarship story or guarantee a mentor match.</a:t>
            </a:r>
          </a:p>
          <a:p xmlns:a="http://schemas.openxmlformats.org/drawingml/2006/main">
            <a:r>
              <a:t/>
            </a:r>
          </a:p>
          <a:p xmlns:a="http://schemas.openxmlformats.org/drawingml/2006/main">
            <a:r>
              <a:t>SOURCES</a:t>
            </a:r>
          </a:p>
          <a:p xmlns:a="http://schemas.openxmlformats.org/drawingml/2006/main">
            <a:r>
              <a:t>about: https://ninety-nines.org/about-us/</a:t>
            </a:r>
          </a:p>
          <a:p xmlns:a="http://schemas.openxmlformats.org/drawingml/2006/main">
            <a:r>
              <a:t>scholarships: https://ninety-nines.org/scholarships/</a:t>
            </a:r>
          </a:p>
          <a:p xmlns:a="http://schemas.openxmlformats.org/drawingml/2006/main">
            <a:r>
              <a:t>ppli: https://www.ninety-nines.org/userfiles/file/PPLI/PPLIFactSheet2023.pdf</a:t>
            </a:r>
          </a:p>
          <a:p xmlns:a="http://schemas.openxmlformats.org/drawingml/2006/main">
            <a:r>
              <a:t/>
            </a:r>
          </a:p>
          <a:p xmlns:a="http://schemas.openxmlformats.org/drawingml/2006/main">
            <a:r>
              <a:t>IMAGE CREDIT</a:t>
            </a:r>
          </a:p>
          <a:p xmlns:a="http://schemas.openxmlformats.org/drawingml/2006/main">
            <a:r>
              <a:t>The Ninety-Nines community collage</a:t>
            </a:r>
          </a:p>
          <a:p xmlns:a="http://schemas.openxmlformats.org/drawingml/2006/main">
            <a:r>
              <a:t>Image supplied by Heather Grimes</a:t>
            </a:r>
          </a:p>
          <a:p xmlns:a="http://schemas.openxmlformats.org/drawingml/2006/main">
            <a:r>
              <a:t>Presenter-supplied 99s.jpg</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31 | 30:00–31:00</a:t>
            </a:r>
          </a:p>
          <a:p xmlns:a="http://schemas.openxmlformats.org/drawingml/2006/main">
            <a:r>
              <a:t/>
            </a:r>
          </a:p>
          <a:p xmlns:a="http://schemas.openxmlformats.org/drawingml/2006/main">
            <a:r>
              <a:t>Launch P5 for 20 seconds. Preferred starting point B because it identifies a specific need and a bounded request. A broad career conversation can still be useful; the point is to make the first contact actionable. Ask people to write their own two-sentence request in chat, hold then send. Read one example. No microphone queue.</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32 | 31:00–32:00</a:t>
            </a:r>
          </a:p>
          <a:p xmlns:a="http://schemas.openxmlformats.org/drawingml/2006/main">
            <a:r>
              <a:t/>
            </a:r>
          </a:p>
          <a:p xmlns:a="http://schemas.openxmlformats.org/drawingml/2006/main">
            <a:r>
              <a:t>Say: “Build several kinds of relationships. Ask a mentor a concrete question. Let someone who knows your work know which role or assignment interests you. Stay in touch with peers who can share accurate openings and training information. When requesting an introduction, provide a concise background and what you hope to learn. Follow through and update the person who helped.” Do not imply that sponsorship replaces qualifications or that knowing someone ensures selection. A network should create access to information and consideration, with fair evaluation.</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33 | 32:00–32:30</a:t>
            </a:r>
          </a:p>
          <a:p xmlns:a="http://schemas.openxmlformats.org/drawingml/2006/main">
            <a:r>
              <a:t/>
            </a:r>
          </a:p>
          <a:p xmlns:a="http://schemas.openxmlformats.org/drawingml/2006/main">
            <a:r>
              <a:t>Say: “Some employers offer pathway or cadet arrangements. These can connect training and experience with a possible hiring opportunity. They are one route among many. A pathway can offer milestones or mentoring, while certificates, performance and selection requirements remain important. Look at the written terms and choose what fits your goals.” Keep this to about 45 seconds, without naming or comparing airline programs. Use the remaining time for the career-route discussion. This is general career guidance, not a guarantee of hiring.</a:t>
            </a:r>
          </a:p>
          <a:p xmlns:a="http://schemas.openxmlformats.org/drawingml/2006/main">
            <a:r>
              <a:t/>
            </a:r>
          </a:p>
          <a:p xmlns:a="http://schemas.openxmlformats.org/drawingml/2006/main">
            <a:r>
              <a:t>SOURCES</a:t>
            </a:r>
          </a:p>
          <a:p xmlns:a="http://schemas.openxmlformats.org/drawingml/2006/main">
            <a:r>
              <a:t>faa: https://www.faa.gov/pilots/training/atp</a:t>
            </a:r>
          </a:p>
          <a:p xmlns:a="http://schemas.openxmlformats.org/drawingml/2006/main">
            <a:r>
              <a:t>internship: https://nbaa.org/wp-content/uploads/flight-department-administration/internships/NBAA21_Internship_Career_Guide.pdf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34 | 32:30–34:00</a:t>
            </a:r>
          </a:p>
          <a:p xmlns:a="http://schemas.openxmlformats.org/drawingml/2006/main">
            <a:r>
              <a:t/>
            </a:r>
          </a:p>
          <a:p xmlns:a="http://schemas.openxmlformats.org/drawingml/2006/main">
            <a:r>
              <a:t>Presenter-created interview coaching. Say: “Prepare true examples about judgment, teamwork, mistakes and receiving feedback. Describe your own actions and what changed afterward. Reconcile your logbook, application and records. Research the operation and explain why its flying fits your goals. For corporate roles, prepare to discuss discretion, service, teamwork, flexibility and safety under schedule pressure. For airline roles, prepare for standardized procedures, crew coordination and technical evaluation. Use a mock interview and review how clearly you answer. Do not memorize an invented story.” For virtual interviews: quiet setting, tested audio/video, professional framing, current documents. Ask employers about training, schedules and safety practices. Ask each person to privately note one true example of handling an error or receiving feedback. They do not need to disclose sensitive personal details to the audience.</a:t>
            </a:r>
          </a:p>
          <a:p xmlns:a="http://schemas.openxmlformats.org/drawingml/2006/main">
            <a:r>
              <a:t/>
            </a:r>
          </a:p>
          <a:p xmlns:a="http://schemas.openxmlformats.org/drawingml/2006/main">
            <a:r>
              <a:t>SOURCES</a:t>
            </a:r>
          </a:p>
          <a:p xmlns:a="http://schemas.openxmlformats.org/drawingml/2006/main">
            <a:r>
              <a:t>nbaa: https://nbaa.org/news/business-aviation-insider/2023-09/looking-at-pilot-hiring-through-a-new-lens/</a:t>
            </a:r>
          </a:p>
          <a:p xmlns:a="http://schemas.openxmlformats.org/drawingml/2006/main">
            <a:r>
              <a:t>interview: https://www.aopa.org/news-and-media/all-news/2021/may/17/tips-to-prepare-virtually-for-your-online-pilot-interview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35 | 34:00–35:00</a:t>
            </a:r>
          </a:p>
          <a:p xmlns:a="http://schemas.openxmlformats.org/drawingml/2006/main">
            <a:r>
              <a:t/>
            </a:r>
          </a:p>
          <a:p xmlns:a="http://schemas.openxmlformats.org/drawingml/2006/main">
            <a:r>
              <a:t>Chat commitment: “One obstacle, one next action, and one person or resource that can help. Write, hold, then SEND.” Close the live content by linking the community formed in 1929 to women creating access today. Say: “Your next action can be small and specific. Your school, employer and community also have a role in making progress possible.”</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36 | 35:00–40:00</a:t>
            </a:r>
          </a:p>
          <a:p xmlns:a="http://schemas.openxmlformats.org/drawingml/2006/main">
            <a:r>
              <a:t/>
            </a:r>
          </a:p>
          <a:p xmlns:a="http://schemas.openxmlformats.org/drawingml/2006/main">
            <a:r>
              <a:t>Moderator selects two or three audience questions. Keep 30 seconds for closing. Say: “We began with women deciding to stay connected after a race. Today we saw women flying missions, building businesses and creating access. The next chapter includes what each of us does, and the support we expect from the institutions around us.” End the live session here. Slides 37–41 are appendix material.</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37 | APPENDIX — outside the 40-minute session</a:t>
            </a:r>
          </a:p>
          <a:p xmlns:a="http://schemas.openxmlformats.org/drawingml/2006/main">
            <a:r>
              <a:t/>
            </a:r>
          </a:p>
          <a:p xmlns:a="http://schemas.openxmlformats.org/drawingml/2006/main">
            <a:r>
              <a:t>REFERENCE ONLY. Full requirements include age, experience categories, certificates, tests, medical qualification and operator-specific requirements. An unrestricted ATP normally requires age 23; qualifying R-ATP routes begin at 21. Do not reduce eligibility to one total-time number. FAA authorization must apply to the specific degree/coursework and applicant. Corporate/Part 91 and charter/Part 135 requirements differ by role, aircraft and operation. Review current regulations and employer postings.</a:t>
            </a:r>
          </a:p>
          <a:p xmlns:a="http://schemas.openxmlformats.org/drawingml/2006/main">
            <a:r>
              <a:t/>
            </a:r>
          </a:p>
          <a:p xmlns:a="http://schemas.openxmlformats.org/drawingml/2006/main">
            <a:r>
              <a:t>SOURCES</a:t>
            </a:r>
          </a:p>
          <a:p xmlns:a="http://schemas.openxmlformats.org/drawingml/2006/main">
            <a:r>
              <a:t>faa: https://www.faa.gov/pilots/training/atp</a:t>
            </a:r>
          </a:p>
          <a:p xmlns:a="http://schemas.openxmlformats.org/drawingml/2006/main">
            <a:r>
              <a:t>reg: https://www.ecfr.gov/current/title-14/chapter-I/subchapter-D/part-61/subpart-G/section-61.159</a:t>
            </a:r>
          </a:p>
          <a:p xmlns:a="http://schemas.openxmlformats.org/drawingml/2006/main">
            <a:r>
              <a:t>reg2: https://www.ecfr.gov/current/title-14/chapter-I/subchapter-D/part-61/subpart-G/section-61.160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38 | APPENDIX — outside the 40-minute session</a:t>
            </a:r>
          </a:p>
          <a:p xmlns:a="http://schemas.openxmlformats.org/drawingml/2006/main">
            <a:r>
              <a:t/>
            </a:r>
          </a:p>
          <a:p xmlns:a="http://schemas.openxmlformats.org/drawingml/2006/main">
            <a:r>
              <a:t>APPENDIX. Practical checklist: request a current estimate through the next certificate/rating; compare instructor and aircraft availability; track standards met and outstanding; arrange continuity during an instructor change; prepare scholarship materials; use a progress review before adding more spending. Questions to ask and support routes are in the attendee handout. Guidance is practical and does not guarantee a training outcome.</a:t>
            </a:r>
          </a:p>
          <a:p xmlns:a="http://schemas.openxmlformats.org/drawingml/2006/main">
            <a:r>
              <a:t/>
            </a:r>
          </a:p>
          <a:p xmlns:a="http://schemas.openxmlformats.org/drawingml/2006/main">
            <a:r>
              <a:t>SOURCES</a:t>
            </a:r>
          </a:p>
          <a:p xmlns:a="http://schemas.openxmlformats.org/drawingml/2006/main">
            <a:r>
              <a:t>school: https://www.faa.gov/licenses_certificates/airline_certification/pilotschools</a:t>
            </a:r>
          </a:p>
          <a:p xmlns:a="http://schemas.openxmlformats.org/drawingml/2006/main">
            <a:r>
              <a:t>scholarships: https://ninety-nines.org/scholarships/</a:t>
            </a:r>
          </a:p>
          <a:p xmlns:a="http://schemas.openxmlformats.org/drawingml/2006/main">
            <a:r>
              <a:t>wai: https://www.wai.org/scholarships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39 | APPENDIX — outside the 40-minute session</a:t>
            </a:r>
          </a:p>
          <a:p xmlns:a="http://schemas.openxmlformats.org/drawingml/2006/main">
            <a:r>
              <a:t/>
            </a:r>
          </a:p>
          <a:p xmlns:a="http://schemas.openxmlformats.org/drawingml/2006/main">
            <a:r>
              <a:t>APPENDIX. Prepare true interview stories and questions about the operation. Ask for specific criteria and relevant development opportunities. Record factual concerns and seek support through appropriate school/employer channels. Treat harmful behavior as an institutional issue as well as an individual concern. This is general practical guidance, not individualized legal advice.</a:t>
            </a:r>
          </a:p>
          <a:p xmlns:a="http://schemas.openxmlformats.org/drawingml/2006/main">
            <a:r>
              <a:t/>
            </a:r>
          </a:p>
          <a:p xmlns:a="http://schemas.openxmlformats.org/drawingml/2006/main">
            <a:r>
              <a:t>SOURCES</a:t>
            </a:r>
          </a:p>
          <a:p xmlns:a="http://schemas.openxmlformats.org/drawingml/2006/main">
            <a:r>
              <a:t>nbaa: https://nbaa.org/news/business-aviation-insider/2023-09/looking-at-pilot-hiring-through-a-new-lens/</a:t>
            </a:r>
          </a:p>
          <a:p xmlns:a="http://schemas.openxmlformats.org/drawingml/2006/main">
            <a:r>
              <a:t>barriers: https://www.faa.gov/regulations_policies/rulemaking/committees/documents/media/WIAAB_Recommendations_Report_March_2022.pdf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40 | APPENDIX — outside the 40-minute session</a:t>
            </a:r>
          </a:p>
          <a:p xmlns:a="http://schemas.openxmlformats.org/drawingml/2006/main">
            <a:r>
              <a:t/>
            </a:r>
          </a:p>
          <a:p xmlns:a="http://schemas.openxmlformats.org/drawingml/2006/main">
            <a:r>
              <a:t>APPENDIX. Full links, contemporary profiles, image credits, and practical checklists are in the attendee handout and source directory. Program eligibility varies. No named airline pathways or sex-based learning content is included.</a:t>
            </a:r>
          </a:p>
          <a:p xmlns:a="http://schemas.openxmlformats.org/drawingml/2006/main">
            <a:r>
              <a:t/>
            </a:r>
          </a:p>
          <a:p xmlns:a="http://schemas.openxmlformats.org/drawingml/2006/main">
            <a:r>
              <a:t>SOURCES</a:t>
            </a:r>
          </a:p>
          <a:p xmlns:a="http://schemas.openxmlformats.org/drawingml/2006/main">
            <a:r>
              <a:t>about: https://ninety-nines.org/about-us/</a:t>
            </a:r>
          </a:p>
          <a:p xmlns:a="http://schemas.openxmlformats.org/drawingml/2006/main">
            <a:r>
              <a:t>scholarships: https://ninety-nines.org/scholarships/</a:t>
            </a:r>
          </a:p>
          <a:p xmlns:a="http://schemas.openxmlformats.org/drawingml/2006/main">
            <a:r>
              <a:t>ppli: https://www.ninety-nines.org/userfiles/file/PPLI/PPLIFactSheet2023.pdf</a:t>
            </a:r>
          </a:p>
          <a:p xmlns:a="http://schemas.openxmlformats.org/drawingml/2006/main">
            <a:r>
              <a:t>wai: https://www.wai.org/scholarships</a:t>
            </a:r>
          </a:p>
          <a:p xmlns:a="http://schemas.openxmlformats.org/drawingml/2006/main">
            <a:r>
              <a:t>sisters: https://sistersoftheskies.org/</a:t>
            </a:r>
          </a:p>
          <a:p xmlns:a="http://schemas.openxmlformats.org/drawingml/2006/main">
            <a:r>
              <a:t>faa: https://www.faa.gov/pilots/training/atp</a:t>
            </a:r>
          </a:p>
          <a:p xmlns:a="http://schemas.openxmlformats.org/drawingml/2006/main">
            <a:r>
              <a:t>internship: https://nbaa.org/wp-content/uploads/flight-department-administration/internships/NBAA21_Internship_Career_Guide.pdf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41 | APPENDIX — outside the 40-minute session</a:t>
            </a:r>
          </a:p>
          <a:p xmlns:a="http://schemas.openxmlformats.org/drawingml/2006/main">
            <a:r>
              <a:t/>
            </a:r>
          </a:p>
          <a:p xmlns:a="http://schemas.openxmlformats.org/drawingml/2006/main">
            <a:r>
              <a:t>APPENDIX. Profiles use official biographies or organization/company sources checked October 9, 2026. The focus is their contributions, not a complete ranking of contemporary women or an implication that each is a Ninety-Nines member. Photographs may predate the source-check date.</a:t>
            </a:r>
          </a:p>
          <a:p xmlns:a="http://schemas.openxmlformats.org/drawingml/2006/main">
            <a:r>
              <a:t/>
            </a:r>
          </a:p>
          <a:p xmlns:a="http://schemas.openxmlformats.org/drawingml/2006/main">
            <a:r>
              <a:t>SOURCES</a:t>
            </a:r>
          </a:p>
          <a:p xmlns:a="http://schemas.openxmlformats.org/drawingml/2006/main">
            <a:r>
              <a:t>worth: https://www.nasa.gov/people/carrie-l-worth/</a:t>
            </a:r>
          </a:p>
          <a:p xmlns:a="http://schemas.openxmlformats.org/drawingml/2006/main">
            <a:r>
              <a:t>kelley: https://erauathletics.com/sports/2025/8/23/christine-kelly-hh.aspx?path=marketpro</a:t>
            </a:r>
          </a:p>
          <a:p xmlns:a="http://schemas.openxmlformats.org/drawingml/2006/main">
            <a:r>
              <a:t>western: https://www.westernairbahamas.com/our-airline/</a:t>
            </a:r>
          </a:p>
          <a:p xmlns:a="http://schemas.openxmlformats.org/drawingml/2006/main">
            <a:r>
              <a:t>hughes: https://sistersoftheskies.org/our-story/</a:t>
            </a:r>
          </a:p>
          <a:p xmlns:a="http://schemas.openxmlformats.org/drawingml/2006/main">
            <a:r>
              <a:t>sisters: https://sistersoftheskies.org/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e4116478e4548b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991c6d6ef144f6b" /><Relationship Type="http://schemas.openxmlformats.org/officeDocument/2006/relationships/slideLayout" Target="/ppt/slideLayouts/slideLayout1.xml" Id="R07d9edfcd224493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7d9edfcd224493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36158f9c4f146b7" /><Relationship Type="http://schemas.openxmlformats.org/officeDocument/2006/relationships/image" Target="/ppt/media/image.bin" Id="R713f328468b84fc2" /><Relationship Type="http://schemas.openxmlformats.org/officeDocument/2006/relationships/notesSlide" Target="/ppt/notesSlides/notesSlide1.xml" Id="R2e37e5aba9dd4c5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396f59eff734bde" /><Relationship Type="http://schemas.openxmlformats.org/officeDocument/2006/relationships/image" Target="/ppt/media/image.jpeg" Id="R42a50b84264e4cd9" /><Relationship Type="http://schemas.openxmlformats.org/officeDocument/2006/relationships/notesSlide" Target="/ppt/notesSlides/notesSlide2.xml" Id="R0d4ab2c587474e9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d0bb469a9b048da" /><Relationship Type="http://schemas.openxmlformats.org/officeDocument/2006/relationships/image" Target="/ppt/media/image2.jpeg" Id="R62275316d092482c" /><Relationship Type="http://schemas.openxmlformats.org/officeDocument/2006/relationships/notesSlide" Target="/ppt/notesSlides/notesSlide3.xml" Id="Rb1b23686c7f7481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f2b85e1fd884240" /><Relationship Type="http://schemas.openxmlformats.org/officeDocument/2006/relationships/image" Target="/ppt/media/image.png" Id="R6f226703e237465f" /><Relationship Type="http://schemas.openxmlformats.org/officeDocument/2006/relationships/notesSlide" Target="/ppt/notesSlides/notesSlide4.xml" Id="Rb757cf359bb044b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cf3626e890b46dc" /><Relationship Type="http://schemas.openxmlformats.org/officeDocument/2006/relationships/image" Target="/ppt/media/image2.png" Id="R1f3e91a6d1b5499d" /><Relationship Type="http://schemas.openxmlformats.org/officeDocument/2006/relationships/image" Target="/ppt/media/image3.jpeg" Id="R40acebaaef7a4058" /><Relationship Type="http://schemas.openxmlformats.org/officeDocument/2006/relationships/notesSlide" Target="/ppt/notesSlides/notesSlide5.xml" Id="R80c13c06b0d241c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61d627513db4fb4" /><Relationship Type="http://schemas.openxmlformats.org/officeDocument/2006/relationships/notesSlide" Target="/ppt/notesSlides/notesSlide6.xml" Id="R701e019ca45247f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37a9df9638b4b08" /><Relationship Type="http://schemas.openxmlformats.org/officeDocument/2006/relationships/image" Target="/ppt/media/image2.bin" Id="Rd75ac2e2fc414f42" /><Relationship Type="http://schemas.openxmlformats.org/officeDocument/2006/relationships/notesSlide" Target="/ppt/notesSlides/notesSlide7.xml" Id="R27ae3e64759e47c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d67497831da4a36" /><Relationship Type="http://schemas.openxmlformats.org/officeDocument/2006/relationships/image" Target="/ppt/media/image4.jpeg" Id="R89a60ebfa79d445a" /><Relationship Type="http://schemas.openxmlformats.org/officeDocument/2006/relationships/notesSlide" Target="/ppt/notesSlides/notesSlide8.xml" Id="Rba24bc8af22a4dd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f967f13b6574c6a" /><Relationship Type="http://schemas.openxmlformats.org/officeDocument/2006/relationships/image" Target="/ppt/media/image5.jpeg" Id="Ref9ec70e480a49f7" /><Relationship Type="http://schemas.openxmlformats.org/officeDocument/2006/relationships/notesSlide" Target="/ppt/notesSlides/notesSlide9.xml" Id="R14f1a297f057436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0210754ee8d413b" /><Relationship Type="http://schemas.openxmlformats.org/officeDocument/2006/relationships/image" Target="/ppt/media/image6.jpeg" Id="R83efea9e904b4425" /><Relationship Type="http://schemas.openxmlformats.org/officeDocument/2006/relationships/notesSlide" Target="/ppt/notesSlides/notesSlide10.xml" Id="R6158cee6da90425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feac57925e640ee" /><Relationship Type="http://schemas.openxmlformats.org/officeDocument/2006/relationships/image" Target="/ppt/media/image7.jpeg" Id="R1a8e7dfd9a224c20" /><Relationship Type="http://schemas.openxmlformats.org/officeDocument/2006/relationships/notesSlide" Target="/ppt/notesSlides/notesSlide11.xml" Id="R63538ba54ab4459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23d64c117ea4e7a" /><Relationship Type="http://schemas.openxmlformats.org/officeDocument/2006/relationships/notesSlide" Target="/ppt/notesSlides/notesSlide12.xml" Id="Rf9d1384762b5430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72094ee9aa245e6" /><Relationship Type="http://schemas.openxmlformats.org/officeDocument/2006/relationships/image" Target="/ppt/media/image8.jpeg" Id="R19149486ad2e450b" /><Relationship Type="http://schemas.openxmlformats.org/officeDocument/2006/relationships/notesSlide" Target="/ppt/notesSlides/notesSlide13.xml" Id="R612a1c1b738642a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8fcf25fdc7a64cfb" /><Relationship Type="http://schemas.openxmlformats.org/officeDocument/2006/relationships/image" Target="/ppt/media/image9.jpeg" Id="R75c8adf92aab44dc" /><Relationship Type="http://schemas.openxmlformats.org/officeDocument/2006/relationships/notesSlide" Target="/ppt/notesSlides/notesSlide14.xml" Id="Rf424cf16b8fa431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3f7789908f5488f" /><Relationship Type="http://schemas.openxmlformats.org/officeDocument/2006/relationships/image" Target="/ppt/media/image3.bin" Id="R948901ee24434a8b" /><Relationship Type="http://schemas.openxmlformats.org/officeDocument/2006/relationships/notesSlide" Target="/ppt/notesSlides/notesSlide15.xml" Id="R45547555e8e7493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544670bc36bc4c59" /><Relationship Type="http://schemas.openxmlformats.org/officeDocument/2006/relationships/image" Target="/ppt/media/image3.png" Id="R84449c46fe5a4532" /><Relationship Type="http://schemas.openxmlformats.org/officeDocument/2006/relationships/image" Target="/ppt/media/image10.jpeg" Id="Re24e370f50b24e7e" /><Relationship Type="http://schemas.openxmlformats.org/officeDocument/2006/relationships/notesSlide" Target="/ppt/notesSlides/notesSlide16.xml" Id="R1bc3c728cf9e4da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8e06b20114ed4caf" /><Relationship Type="http://schemas.openxmlformats.org/officeDocument/2006/relationships/image" Target="/ppt/media/image11.jpeg" Id="Rffb0151f8b8241ea" /><Relationship Type="http://schemas.openxmlformats.org/officeDocument/2006/relationships/image" Target="/ppt/media/image12.jpeg" Id="R659469fd575d4675" /><Relationship Type="http://schemas.openxmlformats.org/officeDocument/2006/relationships/image" Target="/ppt/media/image13.jpeg" Id="R68d78cd650524d24" /><Relationship Type="http://schemas.openxmlformats.org/officeDocument/2006/relationships/image" Target="/ppt/media/image14.jpeg" Id="Rb053f9a40e334e87" /><Relationship Type="http://schemas.openxmlformats.org/officeDocument/2006/relationships/image" Target="/ppt/media/image15.jpeg" Id="Read377e57b6346b0" /><Relationship Type="http://schemas.openxmlformats.org/officeDocument/2006/relationships/image" Target="/ppt/media/image16.jpeg" Id="R1d32b18deba34dbb" /><Relationship Type="http://schemas.openxmlformats.org/officeDocument/2006/relationships/image" Target="/ppt/media/image17.jpeg" Id="R8733057c14214a65" /><Relationship Type="http://schemas.openxmlformats.org/officeDocument/2006/relationships/image" Target="/ppt/media/image4.bin" Id="Re8b6ec535bcc4d6f" /><Relationship Type="http://schemas.openxmlformats.org/officeDocument/2006/relationships/image" Target="/ppt/media/image18.jpeg" Id="Rcb936c8b91494460" /><Relationship Type="http://schemas.openxmlformats.org/officeDocument/2006/relationships/image" Target="/ppt/media/image19.jpeg" Id="R069dc6483cb9417e" /><Relationship Type="http://schemas.openxmlformats.org/officeDocument/2006/relationships/notesSlide" Target="/ppt/notesSlides/notesSlide17.xml" Id="Rb7a2962b173f475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13f4dc9b1354007" /><Relationship Type="http://schemas.openxmlformats.org/officeDocument/2006/relationships/notesSlide" Target="/ppt/notesSlides/notesSlide18.xml" Id="R5dd2cce5a33746c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e7c9c3720f22458a" /><Relationship Type="http://schemas.openxmlformats.org/officeDocument/2006/relationships/notesSlide" Target="/ppt/notesSlides/notesSlide19.xml" Id="R9569bb9b59ae4cd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7d9571aa71cf4afb" /><Relationship Type="http://schemas.openxmlformats.org/officeDocument/2006/relationships/notesSlide" Target="/ppt/notesSlides/notesSlide20.xml" Id="R069dd7dc34dc4f4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92b2783428ac4ded" /><Relationship Type="http://schemas.openxmlformats.org/officeDocument/2006/relationships/notesSlide" Target="/ppt/notesSlides/notesSlide21.xml" Id="R658636913612495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a1e49d9df57a4293" /><Relationship Type="http://schemas.openxmlformats.org/officeDocument/2006/relationships/notesSlide" Target="/ppt/notesSlides/notesSlide22.xml" Id="Rc9333c3111654e8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98f4d4d59f604561" /><Relationship Type="http://schemas.openxmlformats.org/officeDocument/2006/relationships/notesSlide" Target="/ppt/notesSlides/notesSlide23.xml" Id="Rdd1699b253134f1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1f56effdb6434c77" /><Relationship Type="http://schemas.openxmlformats.org/officeDocument/2006/relationships/notesSlide" Target="/ppt/notesSlides/notesSlide24.xml" Id="R85410d1f096f4ba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15c8463c922e4d89" /><Relationship Type="http://schemas.openxmlformats.org/officeDocument/2006/relationships/notesSlide" Target="/ppt/notesSlides/notesSlide25.xml" Id="Rfc9a471cae564e6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74439147c4cb4740" /><Relationship Type="http://schemas.openxmlformats.org/officeDocument/2006/relationships/notesSlide" Target="/ppt/notesSlides/notesSlide26.xml" Id="R84bbcba2ecb0415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48681bbeaec94815" /><Relationship Type="http://schemas.openxmlformats.org/officeDocument/2006/relationships/notesSlide" Target="/ppt/notesSlides/notesSlide27.xml" Id="R45e318eaed21483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bdc2f8291d06494d" /><Relationship Type="http://schemas.openxmlformats.org/officeDocument/2006/relationships/notesSlide" Target="/ppt/notesSlides/notesSlide28.xml" Id="R361694afd320492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d51f0a1016f440a3" /><Relationship Type="http://schemas.openxmlformats.org/officeDocument/2006/relationships/notesSlide" Target="/ppt/notesSlides/notesSlide29.xml" Id="R9f2a3e5814a0480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6bd6e219501e4328" /><Relationship Type="http://schemas.openxmlformats.org/officeDocument/2006/relationships/image" Target="/ppt/media/image5.bin" Id="Rf1dee6f5e66c433e" /><Relationship Type="http://schemas.openxmlformats.org/officeDocument/2006/relationships/notesSlide" Target="/ppt/notesSlides/notesSlide30.xml" Id="R7042fb3b863e49f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bf1e0afda1744da0" /><Relationship Type="http://schemas.openxmlformats.org/officeDocument/2006/relationships/notesSlide" Target="/ppt/notesSlides/notesSlide31.xml" Id="Race0d5c936024b3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4e5ee258776e479d" /><Relationship Type="http://schemas.openxmlformats.org/officeDocument/2006/relationships/notesSlide" Target="/ppt/notesSlides/notesSlide32.xml" Id="R9eab64ec33dd4c2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f20e1dd511d24ed7" /><Relationship Type="http://schemas.openxmlformats.org/officeDocument/2006/relationships/notesSlide" Target="/ppt/notesSlides/notesSlide33.xml" Id="Ra65c492011d1446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07a3718771ae4e94" /><Relationship Type="http://schemas.openxmlformats.org/officeDocument/2006/relationships/notesSlide" Target="/ppt/notesSlides/notesSlide34.xml" Id="R177442fe8ba14c6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81da10b3e02f40ec" /><Relationship Type="http://schemas.openxmlformats.org/officeDocument/2006/relationships/notesSlide" Target="/ppt/notesSlides/notesSlide35.xml" Id="R3f9c431c10ab49e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8fab36a1305e4fb6" /><Relationship Type="http://schemas.openxmlformats.org/officeDocument/2006/relationships/notesSlide" Target="/ppt/notesSlides/notesSlide36.xml" Id="R7c0afff1978b49e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225c49ee100f41b7" /><Relationship Type="http://schemas.openxmlformats.org/officeDocument/2006/relationships/notesSlide" Target="/ppt/notesSlides/notesSlide37.xml" Id="R4a5a5777fc9e407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f7eac74d9f724618" /><Relationship Type="http://schemas.openxmlformats.org/officeDocument/2006/relationships/notesSlide" Target="/ppt/notesSlides/notesSlide38.xml" Id="Rd9b1785c8775401b"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7fc6eefcf199413b" /><Relationship Type="http://schemas.openxmlformats.org/officeDocument/2006/relationships/notesSlide" Target="/ppt/notesSlides/notesSlide39.xml" Id="Rd4b2cb45046c4e2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a668eb51b4a94caa" /><Relationship Type="http://schemas.openxmlformats.org/officeDocument/2006/relationships/notesSlide" Target="/ppt/notesSlides/notesSlide40.xml" Id="R52f469918a784c58"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6fd09dc5e7d24c14" /><Relationship Type="http://schemas.openxmlformats.org/officeDocument/2006/relationships/notesSlide" Target="/ppt/notesSlides/notesSlide41.xml" Id="Radea3a1fad524805" /></Relationships>
</file>

<file path=ppt/slides/slide1.xml><?xml version="1.0" encoding="utf-8"?>
<p:sld xmlns:p="http://schemas.openxmlformats.org/presentationml/2006/main">
  <p:cSld>
    <p:bg>
      <p:bgPr>
        <a:solidFill xmlns:a="http://schemas.openxmlformats.org/drawingml/2006/main">
          <a:srgbClr val="102B3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03B26A8-738B-44C1-850A-40C69818256E}"/>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B4C5CB"/>
                </a:solidFill>
                <a:latin typeface="Arial"/>
                <a:ea typeface="Arial"/>
                <a:cs typeface="Arial"/>
              </a:defRPr>
            </a:pPr>
            <a:r>
              <a:rPr sz="1425" b="0">
                <a:solidFill>
                  <a:srgbClr val="B4C5CB"/>
                </a:solidFill>
                <a:latin typeface="Arial"/>
                <a:ea typeface="Arial"/>
                <a:cs typeface="Arial"/>
              </a:rPr>
              <a:t>01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13f328468b84fc2"/>
          <a:stretch xmlns:a="http://schemas.openxmlformats.org/drawingml/2006/main"/>
        </p:blipFill>
        <p:spPr>
          <a:xfrm xmlns:a="http://schemas.openxmlformats.org/drawingml/2006/main">
            <a:off x="4064032" y="841514"/>
            <a:ext cx="8127968" cy="5174972"/>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9B38988-AB53-445B-B7BE-24EF55F5E400}"/>
              </a:ext>
            </a:extLst>
          </p:cNvPr>
          <p:cNvSpPr>
            <a:spLocks xmlns:a="http://schemas.openxmlformats.org/drawingml/2006/main" noGrp="1"/>
          </p:cNvSpPr>
          <p:nvPr/>
        </p:nvSpPr>
        <p:spPr>
          <a:xfrm xmlns:a="http://schemas.openxmlformats.org/drawingml/2006/main">
            <a:off x="457200" y="1400175"/>
            <a:ext cx="3238500" cy="1543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4200" b="1">
                <a:solidFill>
                  <a:srgbClr val="F7F4EC"/>
                </a:solidFill>
                <a:latin typeface="Arial"/>
                <a:ea typeface="Arial"/>
                <a:cs typeface="Arial"/>
              </a:defRPr>
            </a:pPr>
            <a:r>
              <a:rPr sz="4200" b="1">
                <a:solidFill>
                  <a:srgbClr val="F7F4EC"/>
                </a:solidFill>
                <a:latin typeface="Arial"/>
                <a:ea typeface="Arial"/>
                <a:cs typeface="Arial"/>
              </a:rPr>
              <a:t>A Place</a:t>
            </a:r>
          </a:p>
          <a:p xmlns:a="http://schemas.openxmlformats.org/drawingml/2006/main">
            <a:pPr algn="l">
              <a:defRPr sz="4200" b="1">
                <a:solidFill>
                  <a:srgbClr val="F7F4EC"/>
                </a:solidFill>
                <a:latin typeface="Arial"/>
                <a:ea typeface="Arial"/>
                <a:cs typeface="Arial"/>
              </a:defRPr>
            </a:pPr>
            <a:r>
              <a:rPr sz="4200" b="1">
                <a:solidFill>
                  <a:srgbClr val="F7F4EC"/>
                </a:solidFill>
                <a:latin typeface="Arial"/>
                <a:ea typeface="Arial"/>
                <a:cs typeface="Arial"/>
              </a:rPr>
              <a:t>in the Sky</a:t>
            </a:r>
          </a:p>
        </p:txBody>
      </p:sp>
      <p:sp>
        <p:nvSpPr>
          <p:cNvPr id="4" name="">
            <a:extLst xmlns:a="http://schemas.openxmlformats.org/drawingml/2006/main">
              <a:ext uri="{FF2B5EF4-FFF2-40B4-BE49-F238E27FC236}">
                <a16:creationId xmlns:a16="http://schemas.microsoft.com/office/drawing/2014/main" id="{9F2EC798-E694-4A54-AB95-87F92C91B259}"/>
              </a:ext>
            </a:extLst>
          </p:cNvPr>
          <p:cNvSpPr>
            <a:spLocks xmlns:a="http://schemas.openxmlformats.org/drawingml/2006/main" noGrp="1"/>
          </p:cNvSpPr>
          <p:nvPr/>
        </p:nvSpPr>
        <p:spPr>
          <a:xfrm xmlns:a="http://schemas.openxmlformats.org/drawingml/2006/main">
            <a:off x="476250" y="3419475"/>
            <a:ext cx="32385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C3D5DA"/>
                </a:solidFill>
                <a:latin typeface="Arial"/>
                <a:ea typeface="Arial"/>
                <a:cs typeface="Arial"/>
              </a:defRPr>
            </a:pPr>
            <a:r>
              <a:rPr sz="2025" b="0">
                <a:solidFill>
                  <a:srgbClr val="C3D5DA"/>
                </a:solidFill>
                <a:latin typeface="Arial"/>
                <a:ea typeface="Arial"/>
                <a:cs typeface="Arial"/>
              </a:rPr>
              <a:t>Women in Aviation</a:t>
            </a:r>
          </a:p>
          <a:p xmlns:a="http://schemas.openxmlformats.org/drawingml/2006/main">
            <a:pPr algn="l">
              <a:defRPr sz="2025" b="0">
                <a:solidFill>
                  <a:srgbClr val="C3D5DA"/>
                </a:solidFill>
                <a:latin typeface="Arial"/>
                <a:ea typeface="Arial"/>
                <a:cs typeface="Arial"/>
              </a:defRPr>
            </a:pPr>
            <a:r>
              <a:rPr sz="2025" b="0">
                <a:solidFill>
                  <a:srgbClr val="C3D5DA"/>
                </a:solidFill>
                <a:latin typeface="Arial"/>
                <a:ea typeface="Arial"/>
                <a:cs typeface="Arial"/>
              </a:rPr>
              <a:t>and The Ninety-Nines</a:t>
            </a:r>
          </a:p>
        </p:txBody>
      </p:sp>
      <p:sp>
        <p:nvSpPr>
          <p:cNvPr id="5" name="">
            <a:extLst xmlns:a="http://schemas.openxmlformats.org/drawingml/2006/main">
              <a:ext uri="{FF2B5EF4-FFF2-40B4-BE49-F238E27FC236}">
                <a16:creationId xmlns:a16="http://schemas.microsoft.com/office/drawing/2014/main" id="{7446D756-B560-49F7-99A1-1671CF9D8E1A}"/>
              </a:ext>
            </a:extLst>
          </p:cNvPr>
          <p:cNvSpPr>
            <a:spLocks xmlns:a="http://schemas.openxmlformats.org/drawingml/2006/main" noGrp="1"/>
          </p:cNvSpPr>
          <p:nvPr/>
        </p:nvSpPr>
        <p:spPr>
          <a:xfrm xmlns:a="http://schemas.openxmlformats.org/drawingml/2006/main">
            <a:off x="476250" y="5314950"/>
            <a:ext cx="3238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D8A34F"/>
                </a:solidFill>
                <a:latin typeface="Arial"/>
                <a:ea typeface="Arial"/>
                <a:cs typeface="Arial"/>
              </a:defRPr>
            </a:pPr>
            <a:r>
              <a:rPr sz="2100" b="1">
                <a:solidFill>
                  <a:srgbClr val="D8A34F"/>
                </a:solidFill>
                <a:latin typeface="Arial"/>
                <a:ea typeface="Arial"/>
                <a:cs typeface="Arial"/>
              </a:rPr>
              <a:t>Heather Grimes</a:t>
            </a:r>
          </a:p>
        </p:txBody>
      </p:sp>
      <p:sp>
        <p:nvSpPr>
          <p:cNvPr id="6" name="">
            <a:extLst xmlns:a="http://schemas.openxmlformats.org/drawingml/2006/main">
              <a:ext uri="{FF2B5EF4-FFF2-40B4-BE49-F238E27FC236}">
                <a16:creationId xmlns:a16="http://schemas.microsoft.com/office/drawing/2014/main" id="{443DD33F-FBFD-41F9-8073-2900AF9B0A7C}"/>
              </a:ext>
            </a:extLst>
          </p:cNvPr>
          <p:cNvSpPr>
            <a:spLocks xmlns:a="http://schemas.openxmlformats.org/drawingml/2006/main" noGrp="1"/>
          </p:cNvSpPr>
          <p:nvPr/>
        </p:nvSpPr>
        <p:spPr>
          <a:xfrm xmlns:a="http://schemas.openxmlformats.org/drawingml/2006/main">
            <a:off x="476250" y="5838825"/>
            <a:ext cx="323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725" b="0">
                <a:solidFill>
                  <a:srgbClr val="C3D5DA"/>
                </a:solidFill>
                <a:latin typeface="Arial"/>
                <a:ea typeface="Arial"/>
                <a:cs typeface="Arial"/>
              </a:defRPr>
            </a:pPr>
            <a:r>
              <a:rPr sz="1725" b="0">
                <a:solidFill>
                  <a:srgbClr val="C3D5DA"/>
                </a:solidFill>
                <a:latin typeface="Arial"/>
                <a:ea typeface="Arial"/>
                <a:cs typeface="Arial"/>
              </a:rPr>
              <a:t>CFI Bootcamp</a:t>
            </a:r>
          </a:p>
        </p:txBody>
      </p:sp>
    </p:spTree>
    <p:extLst>
      <p:ext uri="{BB962C8B-B14F-4D97-AF65-F5344CB8AC3E}">
        <p14:creationId xmlns:p14="http://schemas.microsoft.com/office/powerpoint/2010/main" val="1858060589"/>
      </p:ext>
    </p:extLst>
  </p:cSld>
</p:sld>
</file>

<file path=ppt/slides/slide2.xml><?xml version="1.0" encoding="utf-8"?>
<p:sld xmlns:p="http://schemas.openxmlformats.org/presentationml/2006/main">
  <p:cSld>
    <p:bg>
      <p:bgPr>
        <a:solidFill xmlns:a="http://schemas.openxmlformats.org/drawingml/2006/main">
          <a:srgbClr val="102B3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7681B8B-D542-4FC0-80A3-4F41B2C23E2A}"/>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B4C5CB"/>
                </a:solidFill>
                <a:latin typeface="Arial"/>
                <a:ea typeface="Arial"/>
                <a:cs typeface="Arial"/>
              </a:defRPr>
            </a:pPr>
            <a:r>
              <a:rPr sz="1425" b="0">
                <a:solidFill>
                  <a:srgbClr val="B4C5CB"/>
                </a:solidFill>
                <a:latin typeface="Arial"/>
                <a:ea typeface="Arial"/>
                <a:cs typeface="Arial"/>
              </a:rPr>
              <a:t>02</a:t>
            </a:r>
          </a:p>
        </p:txBody>
      </p:sp>
      <p:sp>
        <p:nvSpPr>
          <p:cNvPr id="2" name="">
            <a:extLst xmlns:a="http://schemas.openxmlformats.org/drawingml/2006/main">
              <a:ext uri="{FF2B5EF4-FFF2-40B4-BE49-F238E27FC236}">
                <a16:creationId xmlns:a16="http://schemas.microsoft.com/office/drawing/2014/main" id="{4396CCCC-D068-483C-8585-44C5DEF254FF}"/>
              </a:ext>
            </a:extLst>
          </p:cNvPr>
          <p:cNvSpPr>
            <a:spLocks xmlns:a="http://schemas.openxmlformats.org/drawingml/2006/main" noGrp="1"/>
          </p:cNvSpPr>
          <p:nvPr/>
        </p:nvSpPr>
        <p:spPr>
          <a:xfrm xmlns:a="http://schemas.openxmlformats.org/drawingml/2006/main">
            <a:off x="571500" y="590550"/>
            <a:ext cx="5048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825" b="1">
                <a:solidFill>
                  <a:srgbClr val="F7F4EC"/>
                </a:solidFill>
                <a:latin typeface="Arial"/>
                <a:ea typeface="Arial"/>
                <a:cs typeface="Arial"/>
              </a:defRPr>
            </a:pPr>
            <a:r>
              <a:rPr sz="3825" b="1">
                <a:solidFill>
                  <a:srgbClr val="F7F4EC"/>
                </a:solidFill>
                <a:latin typeface="Arial"/>
                <a:ea typeface="Arial"/>
                <a:cs typeface="Arial"/>
              </a:rPr>
              <a:t>An Airplane</a:t>
            </a:r>
          </a:p>
          <a:p xmlns:a="http://schemas.openxmlformats.org/drawingml/2006/main">
            <a:pPr algn="l">
              <a:defRPr sz="3825" b="1">
                <a:solidFill>
                  <a:srgbClr val="F7F4EC"/>
                </a:solidFill>
                <a:latin typeface="Arial"/>
                <a:ea typeface="Arial"/>
                <a:cs typeface="Arial"/>
              </a:defRPr>
            </a:pPr>
            <a:r>
              <a:rPr sz="3825" b="1">
                <a:solidFill>
                  <a:srgbClr val="F7F4EC"/>
                </a:solidFill>
                <a:latin typeface="Arial"/>
                <a:ea typeface="Arial"/>
                <a:cs typeface="Arial"/>
              </a:rPr>
              <a:t>on Fire</a:t>
            </a:r>
          </a:p>
        </p:txBody>
      </p:sp>
      <p:sp>
        <p:nvSpPr>
          <p:cNvPr id="3" name="">
            <a:extLst xmlns:a="http://schemas.openxmlformats.org/drawingml/2006/main">
              <a:ext uri="{FF2B5EF4-FFF2-40B4-BE49-F238E27FC236}">
                <a16:creationId xmlns:a16="http://schemas.microsoft.com/office/drawing/2014/main" id="{E5551866-C9E7-4A44-8CE1-29B01265044B}"/>
              </a:ext>
            </a:extLst>
          </p:cNvPr>
          <p:cNvSpPr>
            <a:spLocks xmlns:a="http://schemas.openxmlformats.org/drawingml/2006/main" noGrp="1"/>
          </p:cNvSpPr>
          <p:nvPr/>
        </p:nvSpPr>
        <p:spPr>
          <a:xfrm xmlns:a="http://schemas.openxmlformats.org/drawingml/2006/main">
            <a:off x="609600" y="2162175"/>
            <a:ext cx="48577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D8A34F"/>
                </a:solidFill>
                <a:latin typeface="Arial"/>
                <a:ea typeface="Arial"/>
                <a:cs typeface="Arial"/>
              </a:defRPr>
            </a:pPr>
            <a:r>
              <a:rPr sz="1875" b="0">
                <a:solidFill>
                  <a:srgbClr val="D8A34F"/>
                </a:solidFill>
                <a:latin typeface="Arial"/>
                <a:ea typeface="Arial"/>
                <a:cs typeface="Arial"/>
              </a:rPr>
              <a:t>Blanche Noyes  /  Women’s Air Derby  /  1929</a:t>
            </a:r>
          </a:p>
        </p:txBody>
      </p:sp>
      <p:sp>
        <p:nvSpPr>
          <p:cNvPr id="4" name="">
            <a:extLst xmlns:a="http://schemas.openxmlformats.org/drawingml/2006/main">
              <a:ext uri="{FF2B5EF4-FFF2-40B4-BE49-F238E27FC236}">
                <a16:creationId xmlns:a16="http://schemas.microsoft.com/office/drawing/2014/main" id="{771F2343-D436-4A64-ABD7-595694308BF4}"/>
              </a:ext>
            </a:extLst>
          </p:cNvPr>
          <p:cNvSpPr>
            <a:spLocks xmlns:a="http://schemas.openxmlformats.org/drawingml/2006/main" noGrp="1"/>
          </p:cNvSpPr>
          <p:nvPr/>
        </p:nvSpPr>
        <p:spPr>
          <a:xfrm xmlns:a="http://schemas.openxmlformats.org/drawingml/2006/main">
            <a:off x="609600" y="3295650"/>
            <a:ext cx="485775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F7F4EC"/>
                </a:solidFill>
                <a:latin typeface="Arial"/>
                <a:ea typeface="Arial"/>
                <a:cs typeface="Arial"/>
              </a:defRPr>
            </a:pPr>
            <a:r>
              <a:rPr sz="2400" b="0">
                <a:solidFill>
                  <a:srgbClr val="F7F4EC"/>
                </a:solidFill>
                <a:latin typeface="Arial"/>
                <a:ea typeface="Arial"/>
                <a:cs typeface="Arial"/>
              </a:rPr>
              <a:t>A forced landing in the desert</a:t>
            </a:r>
          </a:p>
        </p:txBody>
      </p:sp>
      <p:sp>
        <p:nvSpPr>
          <p:cNvPr id="5" name="">
            <a:extLst xmlns:a="http://schemas.openxmlformats.org/drawingml/2006/main">
              <a:ext uri="{FF2B5EF4-FFF2-40B4-BE49-F238E27FC236}">
                <a16:creationId xmlns:a16="http://schemas.microsoft.com/office/drawing/2014/main" id="{82B38DB1-B64C-4FC3-9B75-D1B5A027D1D0}"/>
              </a:ext>
            </a:extLst>
          </p:cNvPr>
          <p:cNvSpPr>
            <a:spLocks xmlns:a="http://schemas.openxmlformats.org/drawingml/2006/main" noGrp="1"/>
          </p:cNvSpPr>
          <p:nvPr/>
        </p:nvSpPr>
        <p:spPr>
          <a:xfrm xmlns:a="http://schemas.openxmlformats.org/drawingml/2006/main">
            <a:off x="609600" y="4210050"/>
            <a:ext cx="485775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F7F4EC"/>
                </a:solidFill>
                <a:latin typeface="Arial"/>
                <a:ea typeface="Arial"/>
                <a:cs typeface="Arial"/>
              </a:defRPr>
            </a:pPr>
            <a:r>
              <a:rPr sz="2400" b="0">
                <a:solidFill>
                  <a:srgbClr val="F7F4EC"/>
                </a:solidFill>
                <a:latin typeface="Arial"/>
                <a:ea typeface="Arial"/>
                <a:cs typeface="Arial"/>
              </a:rPr>
              <a:t>An extinguisher that would not work</a:t>
            </a:r>
          </a:p>
        </p:txBody>
      </p:sp>
      <p:sp>
        <p:nvSpPr>
          <p:cNvPr id="6" name="">
            <a:extLst xmlns:a="http://schemas.openxmlformats.org/drawingml/2006/main">
              <a:ext uri="{FF2B5EF4-FFF2-40B4-BE49-F238E27FC236}">
                <a16:creationId xmlns:a16="http://schemas.microsoft.com/office/drawing/2014/main" id="{7654BD7E-92E2-427C-838A-1D979140F766}"/>
              </a:ext>
            </a:extLst>
          </p:cNvPr>
          <p:cNvSpPr>
            <a:spLocks xmlns:a="http://schemas.openxmlformats.org/drawingml/2006/main" noGrp="1"/>
          </p:cNvSpPr>
          <p:nvPr/>
        </p:nvSpPr>
        <p:spPr>
          <a:xfrm xmlns:a="http://schemas.openxmlformats.org/drawingml/2006/main">
            <a:off x="609600" y="5124450"/>
            <a:ext cx="485775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F7F4EC"/>
                </a:solidFill>
                <a:latin typeface="Arial"/>
                <a:ea typeface="Arial"/>
                <a:cs typeface="Arial"/>
              </a:defRPr>
            </a:pPr>
            <a:r>
              <a:rPr sz="2400" b="1">
                <a:solidFill>
                  <a:srgbClr val="F7F4EC"/>
                </a:solidFill>
                <a:latin typeface="Arial"/>
                <a:ea typeface="Arial"/>
                <a:cs typeface="Arial"/>
              </a:rPr>
              <a:t>Sand, bare hands, and a decision to continue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2a50b84264e4cd9"/>
          <a:stretch xmlns:a="http://schemas.openxmlformats.org/drawingml/2006/main"/>
        </p:blipFill>
        <p:spPr>
          <a:xfrm xmlns:a="http://schemas.openxmlformats.org/drawingml/2006/main">
            <a:off x="6716237" y="1466850"/>
            <a:ext cx="4188776" cy="43338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ACEF924F-7580-4752-8AFD-ECF8EC5C4D22}"/>
              </a:ext>
            </a:extLst>
          </p:cNvPr>
          <p:cNvSpPr>
            <a:spLocks xmlns:a="http://schemas.openxmlformats.org/drawingml/2006/main" noGrp="1"/>
          </p:cNvSpPr>
          <p:nvPr/>
        </p:nvSpPr>
        <p:spPr>
          <a:xfrm xmlns:a="http://schemas.openxmlformats.org/drawingml/2006/main">
            <a:off x="5962650" y="6067425"/>
            <a:ext cx="5619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425" b="0">
                <a:solidFill>
                  <a:srgbClr val="C3D5DA"/>
                </a:solidFill>
                <a:latin typeface="Arial"/>
                <a:ea typeface="Arial"/>
                <a:cs typeface="Arial"/>
              </a:defRPr>
            </a:pPr>
            <a:r>
              <a:rPr sz="1425" b="0">
                <a:solidFill>
                  <a:srgbClr val="C3D5DA"/>
                </a:solidFill>
                <a:latin typeface="Arial"/>
                <a:ea typeface="Arial"/>
                <a:cs typeface="Arial"/>
              </a:rPr>
              <a:t>Blanche Noyes</a:t>
            </a:r>
          </a:p>
        </p:txBody>
      </p:sp>
    </p:spTree>
    <p:extLst>
      <p:ext uri="{BB962C8B-B14F-4D97-AF65-F5344CB8AC3E}">
        <p14:creationId xmlns:p14="http://schemas.microsoft.com/office/powerpoint/2010/main" val="784016811"/>
      </p:ext>
    </p:extLst>
  </p:cSld>
</p:sld>
</file>

<file path=ppt/slides/slide3.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9938928-78DB-4ADB-A485-9AAFCC9BE509}"/>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03</a:t>
            </a:r>
          </a:p>
        </p:txBody>
      </p:sp>
      <p:sp>
        <p:nvSpPr>
          <p:cNvPr id="2" name="">
            <a:extLst xmlns:a="http://schemas.openxmlformats.org/drawingml/2006/main">
              <a:ext uri="{FF2B5EF4-FFF2-40B4-BE49-F238E27FC236}">
                <a16:creationId xmlns:a16="http://schemas.microsoft.com/office/drawing/2014/main" id="{835C6A8E-DF86-4883-916D-AAED4C85E39A}"/>
              </a:ext>
            </a:extLst>
          </p:cNvPr>
          <p:cNvSpPr>
            <a:spLocks xmlns:a="http://schemas.openxmlformats.org/drawingml/2006/main" noGrp="1"/>
          </p:cNvSpPr>
          <p:nvPr/>
        </p:nvSpPr>
        <p:spPr>
          <a:xfrm xmlns:a="http://schemas.openxmlformats.org/drawingml/2006/main">
            <a:off x="609600" y="552450"/>
            <a:ext cx="11001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Competitors Who Stood Together</a:t>
            </a:r>
          </a:p>
        </p:txBody>
      </p:sp>
      <p:sp>
        <p:nvSpPr>
          <p:cNvPr id="3" name="">
            <a:extLst xmlns:a="http://schemas.openxmlformats.org/drawingml/2006/main">
              <a:ext uri="{FF2B5EF4-FFF2-40B4-BE49-F238E27FC236}">
                <a16:creationId xmlns:a16="http://schemas.microsoft.com/office/drawing/2014/main" id="{5851FA62-1200-41A7-AFDC-7FE2003930F8}"/>
              </a:ext>
            </a:extLst>
          </p:cNvPr>
          <p:cNvSpPr>
            <a:spLocks xmlns:a="http://schemas.openxmlformats.org/drawingml/2006/main" noGrp="1"/>
          </p:cNvSpPr>
          <p:nvPr/>
        </p:nvSpPr>
        <p:spPr>
          <a:xfrm xmlns:a="http://schemas.openxmlformats.org/drawingml/2006/main">
            <a:off x="609600" y="204787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20 entrants</a:t>
            </a:r>
          </a:p>
        </p:txBody>
      </p:sp>
      <p:sp>
        <p:nvSpPr>
          <p:cNvPr id="4" name="">
            <a:extLst xmlns:a="http://schemas.openxmlformats.org/drawingml/2006/main">
              <a:ext uri="{FF2B5EF4-FFF2-40B4-BE49-F238E27FC236}">
                <a16:creationId xmlns:a16="http://schemas.microsoft.com/office/drawing/2014/main" id="{6A6A9752-EA07-47E1-8FDA-8F27D5C30972}"/>
              </a:ext>
            </a:extLst>
          </p:cNvPr>
          <p:cNvSpPr>
            <a:spLocks xmlns:a="http://schemas.openxmlformats.org/drawingml/2006/main" noGrp="1"/>
          </p:cNvSpPr>
          <p:nvPr/>
        </p:nvSpPr>
        <p:spPr>
          <a:xfrm xmlns:a="http://schemas.openxmlformats.org/drawingml/2006/main">
            <a:off x="609600" y="3219450"/>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Santa Monica to Cleveland</a:t>
            </a:r>
          </a:p>
        </p:txBody>
      </p:sp>
      <p:sp>
        <p:nvSpPr>
          <p:cNvPr id="5" name="">
            <a:extLst xmlns:a="http://schemas.openxmlformats.org/drawingml/2006/main">
              <a:ext uri="{FF2B5EF4-FFF2-40B4-BE49-F238E27FC236}">
                <a16:creationId xmlns:a16="http://schemas.microsoft.com/office/drawing/2014/main" id="{1935FB62-6814-40A5-A70C-89AD494DCC70}"/>
              </a:ext>
            </a:extLst>
          </p:cNvPr>
          <p:cNvSpPr>
            <a:spLocks xmlns:a="http://schemas.openxmlformats.org/drawingml/2006/main" noGrp="1"/>
          </p:cNvSpPr>
          <p:nvPr/>
        </p:nvSpPr>
        <p:spPr>
          <a:xfrm xmlns:a="http://schemas.openxmlformats.org/drawingml/2006/main">
            <a:off x="609600" y="439102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A joint demand for a safer stop</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2275316d092482c"/>
          <a:stretch xmlns:a="http://schemas.openxmlformats.org/drawingml/2006/main"/>
        </p:blipFill>
        <p:spPr>
          <a:xfrm xmlns:a="http://schemas.openxmlformats.org/drawingml/2006/main">
            <a:off x="5238750" y="1780822"/>
            <a:ext cx="6448425" cy="4067881"/>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FFAF01AB-83CC-459E-8BCB-5AB2C343E646}"/>
              </a:ext>
            </a:extLst>
          </p:cNvPr>
          <p:cNvSpPr>
            <a:spLocks xmlns:a="http://schemas.openxmlformats.org/drawingml/2006/main" noGrp="1"/>
          </p:cNvSpPr>
          <p:nvPr/>
        </p:nvSpPr>
        <p:spPr>
          <a:xfrm xmlns:a="http://schemas.openxmlformats.org/drawingml/2006/main">
            <a:off x="5238750" y="6029325"/>
            <a:ext cx="64484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26772"/>
                </a:solidFill>
                <a:latin typeface="Arial"/>
                <a:ea typeface="Arial"/>
                <a:cs typeface="Arial"/>
              </a:defRPr>
            </a:pPr>
            <a:r>
              <a:rPr sz="1350" b="0">
                <a:solidFill>
                  <a:srgbClr val="526772"/>
                </a:solidFill>
                <a:latin typeface="Arial"/>
                <a:ea typeface="Arial"/>
                <a:cs typeface="Arial"/>
              </a:rPr>
              <a:t>Derby participants waiting for fog to lift in St. Louis, 1929</a:t>
            </a:r>
          </a:p>
        </p:txBody>
      </p:sp>
    </p:spTree>
    <p:extLst>
      <p:ext uri="{BB962C8B-B14F-4D97-AF65-F5344CB8AC3E}">
        <p14:creationId xmlns:p14="http://schemas.microsoft.com/office/powerpoint/2010/main" val="302129059"/>
      </p:ext>
    </p:extLst>
  </p:cSld>
</p:sld>
</file>

<file path=ppt/slides/slide4.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D5C5DA2-DB28-4D7A-B77B-6BF63EFFA6C2}"/>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04</a:t>
            </a:r>
          </a:p>
        </p:txBody>
      </p:sp>
      <p:sp>
        <p:nvSpPr>
          <p:cNvPr id="2" name="">
            <a:extLst xmlns:a="http://schemas.openxmlformats.org/drawingml/2006/main">
              <a:ext uri="{FF2B5EF4-FFF2-40B4-BE49-F238E27FC236}">
                <a16:creationId xmlns:a16="http://schemas.microsoft.com/office/drawing/2014/main" id="{4A271B4D-310B-4C61-B363-A47A759BE1CA}"/>
              </a:ext>
            </a:extLst>
          </p:cNvPr>
          <p:cNvSpPr>
            <a:spLocks xmlns:a="http://schemas.openxmlformats.org/drawingml/2006/main" noGrp="1"/>
          </p:cNvSpPr>
          <p:nvPr/>
        </p:nvSpPr>
        <p:spPr>
          <a:xfrm xmlns:a="http://schemas.openxmlformats.org/drawingml/2006/main">
            <a:off x="609600" y="552450"/>
            <a:ext cx="11001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A Race Became a Community</a:t>
            </a:r>
          </a:p>
        </p:txBody>
      </p:sp>
      <p:sp>
        <p:nvSpPr>
          <p:cNvPr id="3" name="">
            <a:extLst xmlns:a="http://schemas.openxmlformats.org/drawingml/2006/main">
              <a:ext uri="{FF2B5EF4-FFF2-40B4-BE49-F238E27FC236}">
                <a16:creationId xmlns:a16="http://schemas.microsoft.com/office/drawing/2014/main" id="{B0E24FD5-E3E3-4BAE-865A-A086F751FEF1}"/>
              </a:ext>
            </a:extLst>
          </p:cNvPr>
          <p:cNvSpPr>
            <a:spLocks xmlns:a="http://schemas.openxmlformats.org/drawingml/2006/main" noGrp="1"/>
          </p:cNvSpPr>
          <p:nvPr/>
        </p:nvSpPr>
        <p:spPr>
          <a:xfrm xmlns:a="http://schemas.openxmlformats.org/drawingml/2006/main">
            <a:off x="609600" y="204787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November 2, 1929</a:t>
            </a:r>
          </a:p>
        </p:txBody>
      </p:sp>
      <p:sp>
        <p:nvSpPr>
          <p:cNvPr id="4" name="">
            <a:extLst xmlns:a="http://schemas.openxmlformats.org/drawingml/2006/main">
              <a:ext uri="{FF2B5EF4-FFF2-40B4-BE49-F238E27FC236}">
                <a16:creationId xmlns:a16="http://schemas.microsoft.com/office/drawing/2014/main" id="{7C3BBE52-8C39-42F4-AE60-A8F18A2F64CF}"/>
              </a:ext>
            </a:extLst>
          </p:cNvPr>
          <p:cNvSpPr>
            <a:spLocks xmlns:a="http://schemas.openxmlformats.org/drawingml/2006/main" noGrp="1"/>
          </p:cNvSpPr>
          <p:nvPr/>
        </p:nvSpPr>
        <p:spPr>
          <a:xfrm xmlns:a="http://schemas.openxmlformats.org/drawingml/2006/main">
            <a:off x="609600" y="3219450"/>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Curtiss Field, Long Island</a:t>
            </a:r>
          </a:p>
        </p:txBody>
      </p:sp>
      <p:sp>
        <p:nvSpPr>
          <p:cNvPr id="5" name="">
            <a:extLst xmlns:a="http://schemas.openxmlformats.org/drawingml/2006/main">
              <a:ext uri="{FF2B5EF4-FFF2-40B4-BE49-F238E27FC236}">
                <a16:creationId xmlns:a16="http://schemas.microsoft.com/office/drawing/2014/main" id="{C2FB4F53-9DEA-408B-B4ED-553B6FCBB6BD}"/>
              </a:ext>
            </a:extLst>
          </p:cNvPr>
          <p:cNvSpPr>
            <a:spLocks xmlns:a="http://schemas.openxmlformats.org/drawingml/2006/main" noGrp="1"/>
          </p:cNvSpPr>
          <p:nvPr/>
        </p:nvSpPr>
        <p:spPr>
          <a:xfrm xmlns:a="http://schemas.openxmlformats.org/drawingml/2006/main">
            <a:off x="609600" y="439102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99 charter members gave the organization its name</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f226703e237465f"/>
          <a:stretch xmlns:a="http://schemas.openxmlformats.org/drawingml/2006/main"/>
        </p:blipFill>
        <p:spPr>
          <a:xfrm xmlns:a="http://schemas.openxmlformats.org/drawingml/2006/main">
            <a:off x="5238750" y="2197711"/>
            <a:ext cx="6448425" cy="3234103"/>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0D092CF6-F261-4083-86BC-CDB1DD02D3AD}"/>
              </a:ext>
            </a:extLst>
          </p:cNvPr>
          <p:cNvSpPr>
            <a:spLocks xmlns:a="http://schemas.openxmlformats.org/drawingml/2006/main" noGrp="1"/>
          </p:cNvSpPr>
          <p:nvPr/>
        </p:nvSpPr>
        <p:spPr>
          <a:xfrm xmlns:a="http://schemas.openxmlformats.org/drawingml/2006/main">
            <a:off x="5238750" y="6029325"/>
            <a:ext cx="64484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26772"/>
                </a:solidFill>
                <a:latin typeface="Arial"/>
                <a:ea typeface="Arial"/>
                <a:cs typeface="Arial"/>
              </a:defRPr>
            </a:pPr>
            <a:r>
              <a:rPr sz="1350" b="0">
                <a:solidFill>
                  <a:srgbClr val="526772"/>
                </a:solidFill>
                <a:latin typeface="Arial"/>
                <a:ea typeface="Arial"/>
                <a:cs typeface="Arial"/>
              </a:rPr>
              <a:t>First meeting of The Ninety-Nines, 1929</a:t>
            </a:r>
          </a:p>
        </p:txBody>
      </p:sp>
    </p:spTree>
    <p:extLst>
      <p:ext uri="{BB962C8B-B14F-4D97-AF65-F5344CB8AC3E}">
        <p14:creationId xmlns:p14="http://schemas.microsoft.com/office/powerpoint/2010/main" val="667702326"/>
      </p:ext>
    </p:extLst>
  </p:cSld>
</p:sld>
</file>

<file path=ppt/slides/slide5.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E7A8C71-FE03-4173-A220-D8B3354CF814}"/>
              </a:ext>
            </a:extLst>
          </p:cNvPr>
          <p:cNvSpPr>
            <a:spLocks xmlns:a="http://schemas.openxmlformats.org/drawingml/2006/main" noGrp="1"/>
          </p:cNvSpPr>
          <p:nvPr/>
        </p:nvSpPr>
        <p:spPr>
          <a:xfrm xmlns:a="http://schemas.openxmlformats.org/drawingml/2006/main">
            <a:off x="11239500" y="6515100"/>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05</a:t>
            </a:r>
          </a:p>
        </p:txBody>
      </p:sp>
      <p:sp>
        <p:nvSpPr>
          <p:cNvPr id="2" name="">
            <a:extLst xmlns:a="http://schemas.openxmlformats.org/drawingml/2006/main">
              <a:ext uri="{FF2B5EF4-FFF2-40B4-BE49-F238E27FC236}">
                <a16:creationId xmlns:a16="http://schemas.microsoft.com/office/drawing/2014/main" id="{36D1F773-9695-45BB-BBC7-5B50968809F8}"/>
              </a:ext>
            </a:extLst>
          </p:cNvPr>
          <p:cNvSpPr>
            <a:spLocks xmlns:a="http://schemas.openxmlformats.org/drawingml/2006/main" noGrp="1"/>
          </p:cNvSpPr>
          <p:nvPr/>
        </p:nvSpPr>
        <p:spPr>
          <a:xfrm xmlns:a="http://schemas.openxmlformats.org/drawingml/2006/main">
            <a:off x="523875" y="457200"/>
            <a:ext cx="11049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4350" b="1">
                <a:solidFill>
                  <a:srgbClr val="152E3D"/>
                </a:solidFill>
                <a:latin typeface="Arial"/>
                <a:ea typeface="Arial"/>
                <a:cs typeface="Arial"/>
              </a:defRPr>
            </a:pPr>
            <a:r>
              <a:rPr sz="4350" b="1">
                <a:solidFill>
                  <a:srgbClr val="152E3D"/>
                </a:solidFill>
                <a:latin typeface="Arial"/>
                <a:ea typeface="Arial"/>
                <a:cs typeface="Arial"/>
              </a:rPr>
              <a:t>Heather Grimes</a:t>
            </a:r>
          </a:p>
        </p:txBody>
      </p:sp>
      <p:sp>
        <p:nvSpPr>
          <p:cNvPr id="3" name="">
            <a:extLst xmlns:a="http://schemas.openxmlformats.org/drawingml/2006/main">
              <a:ext uri="{FF2B5EF4-FFF2-40B4-BE49-F238E27FC236}">
                <a16:creationId xmlns:a16="http://schemas.microsoft.com/office/drawing/2014/main" id="{5DEAB197-073B-4614-8DAB-CD3A295188F2}"/>
              </a:ext>
            </a:extLst>
          </p:cNvPr>
          <p:cNvSpPr>
            <a:spLocks xmlns:a="http://schemas.openxmlformats.org/drawingml/2006/main" noGrp="1"/>
          </p:cNvSpPr>
          <p:nvPr/>
        </p:nvSpPr>
        <p:spPr>
          <a:xfrm xmlns:a="http://schemas.openxmlformats.org/drawingml/2006/main">
            <a:off x="561975" y="1476375"/>
            <a:ext cx="414337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75" b="1">
                <a:solidFill>
                  <a:srgbClr val="187B7A"/>
                </a:solidFill>
                <a:latin typeface="Arial"/>
                <a:ea typeface="Arial"/>
                <a:cs typeface="Arial"/>
              </a:defRPr>
            </a:pPr>
            <a:r>
              <a:rPr sz="2175" b="1">
                <a:solidFill>
                  <a:srgbClr val="187B7A"/>
                </a:solidFill>
                <a:latin typeface="Arial"/>
                <a:ea typeface="Arial"/>
                <a:cs typeface="Arial"/>
              </a:rPr>
              <a:t>Director, International</a:t>
            </a:r>
          </a:p>
          <a:p xmlns:a="http://schemas.openxmlformats.org/drawingml/2006/main">
            <a:pPr algn="l">
              <a:defRPr sz="2175" b="1">
                <a:solidFill>
                  <a:srgbClr val="187B7A"/>
                </a:solidFill>
                <a:latin typeface="Arial"/>
                <a:ea typeface="Arial"/>
                <a:cs typeface="Arial"/>
              </a:defRPr>
            </a:pPr>
            <a:r>
              <a:rPr sz="2175" b="1">
                <a:solidFill>
                  <a:srgbClr val="187B7A"/>
                </a:solidFill>
                <a:latin typeface="Arial"/>
                <a:ea typeface="Arial"/>
                <a:cs typeface="Arial"/>
              </a:rPr>
              <a:t>Board of Directors</a:t>
            </a:r>
          </a:p>
        </p:txBody>
      </p:sp>
      <p:sp>
        <p:nvSpPr>
          <p:cNvPr id="4" name="">
            <a:extLst xmlns:a="http://schemas.openxmlformats.org/drawingml/2006/main">
              <a:ext uri="{FF2B5EF4-FFF2-40B4-BE49-F238E27FC236}">
                <a16:creationId xmlns:a16="http://schemas.microsoft.com/office/drawing/2014/main" id="{7F1716DC-5A93-4887-9389-49105BDE204B}"/>
              </a:ext>
            </a:extLst>
          </p:cNvPr>
          <p:cNvSpPr>
            <a:spLocks xmlns:a="http://schemas.openxmlformats.org/drawingml/2006/main" noGrp="1"/>
          </p:cNvSpPr>
          <p:nvPr/>
        </p:nvSpPr>
        <p:spPr>
          <a:xfrm xmlns:a="http://schemas.openxmlformats.org/drawingml/2006/main">
            <a:off x="571500" y="2486025"/>
            <a:ext cx="4095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0">
                <a:solidFill>
                  <a:srgbClr val="526772"/>
                </a:solidFill>
                <a:latin typeface="Arial"/>
                <a:ea typeface="Arial"/>
                <a:cs typeface="Arial"/>
              </a:defRPr>
            </a:pPr>
            <a:r>
              <a:rPr sz="1575" b="0">
                <a:solidFill>
                  <a:srgbClr val="526772"/>
                </a:solidFill>
                <a:latin typeface="Arial"/>
                <a:ea typeface="Arial"/>
                <a:cs typeface="Arial"/>
              </a:rPr>
              <a:t>THE NINETY-NINES</a:t>
            </a:r>
          </a:p>
        </p:txBody>
      </p:sp>
      <p:sp>
        <p:nvSpPr>
          <p:cNvPr id="5" name="">
            <a:extLst xmlns:a="http://schemas.openxmlformats.org/drawingml/2006/main">
              <a:ext uri="{FF2B5EF4-FFF2-40B4-BE49-F238E27FC236}">
                <a16:creationId xmlns:a16="http://schemas.microsoft.com/office/drawing/2014/main" id="{58BF2735-EC48-403E-B8EC-DE51FF77680A}"/>
              </a:ext>
            </a:extLst>
          </p:cNvPr>
          <p:cNvSpPr>
            <a:spLocks xmlns:a="http://schemas.openxmlformats.org/drawingml/2006/main" noGrp="1"/>
          </p:cNvSpPr>
          <p:nvPr/>
        </p:nvSpPr>
        <p:spPr>
          <a:xfrm xmlns:a="http://schemas.openxmlformats.org/drawingml/2006/main">
            <a:off x="561975" y="3209925"/>
            <a:ext cx="4191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1">
                <a:solidFill>
                  <a:srgbClr val="152E3D"/>
                </a:solidFill>
                <a:latin typeface="Arial"/>
                <a:ea typeface="Arial"/>
                <a:cs typeface="Arial"/>
              </a:defRPr>
            </a:pPr>
            <a:r>
              <a:rPr sz="2025" b="1">
                <a:solidFill>
                  <a:srgbClr val="152E3D"/>
                </a:solidFill>
                <a:latin typeface="Arial"/>
                <a:ea typeface="Arial"/>
                <a:cs typeface="Arial"/>
              </a:rPr>
              <a:t>ATP: Multiengine Land and Sea</a:t>
            </a:r>
          </a:p>
        </p:txBody>
      </p:sp>
      <p:sp>
        <p:nvSpPr>
          <p:cNvPr id="6" name="">
            <a:extLst xmlns:a="http://schemas.openxmlformats.org/drawingml/2006/main">
              <a:ext uri="{FF2B5EF4-FFF2-40B4-BE49-F238E27FC236}">
                <a16:creationId xmlns:a16="http://schemas.microsoft.com/office/drawing/2014/main" id="{D1ECCE47-42FD-49F3-A7FE-357A254F5F8E}"/>
              </a:ext>
            </a:extLst>
          </p:cNvPr>
          <p:cNvSpPr>
            <a:spLocks xmlns:a="http://schemas.openxmlformats.org/drawingml/2006/main" noGrp="1"/>
          </p:cNvSpPr>
          <p:nvPr/>
        </p:nvSpPr>
        <p:spPr>
          <a:xfrm xmlns:a="http://schemas.openxmlformats.org/drawingml/2006/main">
            <a:off x="561975" y="3914775"/>
            <a:ext cx="414337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152E3D"/>
                </a:solidFill>
                <a:latin typeface="Arial"/>
                <a:ea typeface="Arial"/>
                <a:cs typeface="Arial"/>
              </a:defRPr>
            </a:pPr>
            <a:r>
              <a:rPr sz="1875" b="0">
                <a:solidFill>
                  <a:srgbClr val="152E3D"/>
                </a:solidFill>
                <a:latin typeface="Arial"/>
                <a:ea typeface="Arial"/>
                <a:cs typeface="Arial"/>
              </a:rPr>
              <a:t>A320 / E145 / CL601</a:t>
            </a:r>
          </a:p>
          <a:p xmlns:a="http://schemas.openxmlformats.org/drawingml/2006/main">
            <a:pPr algn="l">
              <a:defRPr sz="1875" b="0">
                <a:solidFill>
                  <a:srgbClr val="152E3D"/>
                </a:solidFill>
                <a:latin typeface="Arial"/>
                <a:ea typeface="Arial"/>
                <a:cs typeface="Arial"/>
              </a:defRPr>
            </a:pPr>
            <a:r>
              <a:rPr sz="1875" b="0">
                <a:solidFill>
                  <a:srgbClr val="152E3D"/>
                </a:solidFill>
                <a:latin typeface="Arial"/>
                <a:ea typeface="Arial"/>
                <a:cs typeface="Arial"/>
              </a:rPr>
              <a:t>CE500 / CE525</a:t>
            </a:r>
          </a:p>
        </p:txBody>
      </p:sp>
      <p:sp>
        <p:nvSpPr>
          <p:cNvPr id="7" name="">
            <a:extLst xmlns:a="http://schemas.openxmlformats.org/drawingml/2006/main">
              <a:ext uri="{FF2B5EF4-FFF2-40B4-BE49-F238E27FC236}">
                <a16:creationId xmlns:a16="http://schemas.microsoft.com/office/drawing/2014/main" id="{31F4373A-29D4-463D-AEFE-8CA7DCD1ABBD}"/>
              </a:ext>
            </a:extLst>
          </p:cNvPr>
          <p:cNvSpPr>
            <a:spLocks xmlns:a="http://schemas.openxmlformats.org/drawingml/2006/main" noGrp="1"/>
          </p:cNvSpPr>
          <p:nvPr/>
        </p:nvSpPr>
        <p:spPr>
          <a:xfrm xmlns:a="http://schemas.openxmlformats.org/drawingml/2006/main">
            <a:off x="561975" y="4810125"/>
            <a:ext cx="4095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187B7A"/>
                </a:solidFill>
                <a:latin typeface="Arial"/>
                <a:ea typeface="Arial"/>
                <a:cs typeface="Arial"/>
              </a:defRPr>
            </a:pPr>
            <a:r>
              <a:rPr sz="1875" b="0">
                <a:solidFill>
                  <a:srgbClr val="187B7A"/>
                </a:solidFill>
                <a:latin typeface="Arial"/>
                <a:ea typeface="Arial"/>
                <a:cs typeface="Arial"/>
              </a:rPr>
              <a:t>SUN ’n FUN, WAI, and Oshkosh Chair</a:t>
            </a:r>
          </a:p>
        </p:txBody>
      </p:sp>
      <p:sp>
        <p:nvSpPr>
          <p:cNvPr id="8" name="">
            <a:extLst xmlns:a="http://schemas.openxmlformats.org/drawingml/2006/main">
              <a:ext uri="{FF2B5EF4-FFF2-40B4-BE49-F238E27FC236}">
                <a16:creationId xmlns:a16="http://schemas.microsoft.com/office/drawing/2014/main" id="{15893E3A-B916-498B-800C-3A50A0B54369}"/>
              </a:ext>
            </a:extLst>
          </p:cNvPr>
          <p:cNvSpPr>
            <a:spLocks xmlns:a="http://schemas.openxmlformats.org/drawingml/2006/main" noGrp="1"/>
          </p:cNvSpPr>
          <p:nvPr/>
        </p:nvSpPr>
        <p:spPr>
          <a:xfrm xmlns:a="http://schemas.openxmlformats.org/drawingml/2006/main">
            <a:off x="561975" y="5476875"/>
            <a:ext cx="4191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26772"/>
                </a:solidFill>
                <a:latin typeface="Arial"/>
                <a:ea typeface="Arial"/>
                <a:cs typeface="Arial"/>
              </a:defRPr>
            </a:pPr>
            <a:r>
              <a:rPr sz="1800" b="0">
                <a:solidFill>
                  <a:srgbClr val="526772"/>
                </a:solidFill>
                <a:latin typeface="Arial"/>
                <a:ea typeface="Arial"/>
                <a:cs typeface="Arial"/>
              </a:rPr>
              <a:t>Membership / Social Media</a:t>
            </a:r>
          </a:p>
        </p:txBody>
      </p:sp>
      <p:sp>
        <p:nvSpPr>
          <p:cNvPr id="9" name="">
            <a:extLst xmlns:a="http://schemas.openxmlformats.org/drawingml/2006/main">
              <a:ext uri="{FF2B5EF4-FFF2-40B4-BE49-F238E27FC236}">
                <a16:creationId xmlns:a16="http://schemas.microsoft.com/office/drawing/2014/main" id="{D39B3B13-0C5F-4DB8-8BC9-B0CC048245A5}"/>
              </a:ext>
            </a:extLst>
          </p:cNvPr>
          <p:cNvSpPr>
            <a:spLocks xmlns:a="http://schemas.openxmlformats.org/drawingml/2006/main" noGrp="1"/>
          </p:cNvSpPr>
          <p:nvPr/>
        </p:nvSpPr>
        <p:spPr>
          <a:xfrm xmlns:a="http://schemas.openxmlformats.org/drawingml/2006/main">
            <a:off x="561975" y="5876925"/>
            <a:ext cx="4191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26772"/>
                </a:solidFill>
                <a:latin typeface="Arial"/>
                <a:ea typeface="Arial"/>
                <a:cs typeface="Arial"/>
              </a:defRPr>
            </a:pPr>
            <a:r>
              <a:rPr sz="1800" b="0">
                <a:solidFill>
                  <a:srgbClr val="526772"/>
                </a:solidFill>
                <a:latin typeface="Arial"/>
                <a:ea typeface="Arial"/>
                <a:cs typeface="Arial"/>
              </a:rPr>
              <a:t>AEMSF Trust Board Liaison</a:t>
            </a:r>
          </a:p>
        </p:txBody>
      </p:sp>
      <p:sp>
        <p:nvSpPr>
          <p:cNvPr id="10" name="">
            <a:extLst xmlns:a="http://schemas.openxmlformats.org/drawingml/2006/main">
              <a:ext uri="{FF2B5EF4-FFF2-40B4-BE49-F238E27FC236}">
                <a16:creationId xmlns:a16="http://schemas.microsoft.com/office/drawing/2014/main" id="{EA9602B9-26F3-4822-AB9E-7804FFF7142F}"/>
              </a:ext>
            </a:extLst>
          </p:cNvPr>
          <p:cNvSpPr>
            <a:spLocks xmlns:a="http://schemas.openxmlformats.org/drawingml/2006/main" noGrp="1"/>
          </p:cNvSpPr>
          <p:nvPr/>
        </p:nvSpPr>
        <p:spPr>
          <a:xfrm xmlns:a="http://schemas.openxmlformats.org/drawingml/2006/main">
            <a:off x="561975" y="6257925"/>
            <a:ext cx="41910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725" b="0">
                <a:solidFill>
                  <a:srgbClr val="526772"/>
                </a:solidFill>
                <a:latin typeface="Arial"/>
                <a:ea typeface="Arial"/>
                <a:cs typeface="Arial"/>
              </a:defRPr>
            </a:pPr>
            <a:r>
              <a:rPr sz="1725" b="0">
                <a:solidFill>
                  <a:srgbClr val="526772"/>
                </a:solidFill>
                <a:latin typeface="Arial"/>
                <a:ea typeface="Arial"/>
                <a:cs typeface="Arial"/>
              </a:rPr>
              <a:t>Assistant Director,</a:t>
            </a:r>
          </a:p>
          <a:p xmlns:a="http://schemas.openxmlformats.org/drawingml/2006/main">
            <a:pPr algn="l">
              <a:defRPr sz="1725" b="0">
                <a:solidFill>
                  <a:srgbClr val="526772"/>
                </a:solidFill>
                <a:latin typeface="Arial"/>
                <a:ea typeface="Arial"/>
                <a:cs typeface="Arial"/>
              </a:defRPr>
            </a:pPr>
            <a:r>
              <a:rPr sz="1725" b="0">
                <a:solidFill>
                  <a:srgbClr val="526772"/>
                </a:solidFill>
                <a:latin typeface="Arial"/>
                <a:ea typeface="Arial"/>
                <a:cs typeface="Arial"/>
              </a:rPr>
              <a:t>Miami ACE Academy</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1f3e91a6d1b5499d"/>
          <a:stretch xmlns:a="http://schemas.openxmlformats.org/drawingml/2006/main"/>
        </p:blipFill>
        <p:spPr>
          <a:xfrm xmlns:a="http://schemas.openxmlformats.org/drawingml/2006/main">
            <a:off x="4810125" y="1952625"/>
            <a:ext cx="4143375" cy="2762250"/>
          </a:xfrm>
          <a:prstGeom xmlns:a="http://schemas.openxmlformats.org/drawingml/2006/main" prst="rect">
            <a:avLst/>
          </a:prstGeom>
        </p:spPr>
      </p:pic>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0acebaaef7a4058"/>
          <a:stretch xmlns:a="http://schemas.openxmlformats.org/drawingml/2006/main"/>
        </p:blipFill>
        <p:spPr>
          <a:xfrm xmlns:a="http://schemas.openxmlformats.org/drawingml/2006/main">
            <a:off x="9191625" y="1954213"/>
            <a:ext cx="2476500" cy="3302000"/>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B7184240-38EE-42B2-8F97-2FD4406BA223}"/>
              </a:ext>
            </a:extLst>
          </p:cNvPr>
          <p:cNvSpPr>
            <a:spLocks xmlns:a="http://schemas.openxmlformats.org/drawingml/2006/main" noGrp="1"/>
          </p:cNvSpPr>
          <p:nvPr/>
        </p:nvSpPr>
        <p:spPr>
          <a:xfrm xmlns:a="http://schemas.openxmlformats.org/drawingml/2006/main">
            <a:off x="4819650" y="5886450"/>
            <a:ext cx="6096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0">
                <a:solidFill>
                  <a:srgbClr val="526772"/>
                </a:solidFill>
                <a:latin typeface="Arial"/>
                <a:ea typeface="Arial"/>
                <a:cs typeface="Arial"/>
              </a:defRPr>
            </a:pPr>
            <a:r>
              <a:rPr sz="1275" b="0">
                <a:solidFill>
                  <a:srgbClr val="526772"/>
                </a:solidFill>
                <a:latin typeface="Arial"/>
                <a:ea typeface="Arial"/>
                <a:cs typeface="Arial"/>
              </a:rPr>
              <a:t>Photos supplied by Heather Grimes</a:t>
            </a:r>
          </a:p>
        </p:txBody>
      </p:sp>
    </p:spTree>
    <p:extLst>
      <p:ext uri="{BB962C8B-B14F-4D97-AF65-F5344CB8AC3E}">
        <p14:creationId xmlns:p14="http://schemas.microsoft.com/office/powerpoint/2010/main" val="1804988347"/>
      </p:ext>
    </p:extLst>
  </p:cSld>
</p:sld>
</file>

<file path=ppt/slides/slide6.xml><?xml version="1.0" encoding="utf-8"?>
<p:sld xmlns:p="http://schemas.openxmlformats.org/presentationml/2006/main">
  <p:cSld>
    <p:bg>
      <p:bgPr>
        <a:solidFill xmlns:a="http://schemas.openxmlformats.org/drawingml/2006/main">
          <a:srgbClr val="102B3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5CAF9FB-8541-4DEF-9473-22F2AD890C08}"/>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B4C5CB"/>
                </a:solidFill>
                <a:latin typeface="Arial"/>
                <a:ea typeface="Arial"/>
                <a:cs typeface="Arial"/>
              </a:defRPr>
            </a:pPr>
            <a:r>
              <a:rPr sz="1425" b="0">
                <a:solidFill>
                  <a:srgbClr val="B4C5CB"/>
                </a:solidFill>
                <a:latin typeface="Arial"/>
                <a:ea typeface="Arial"/>
                <a:cs typeface="Arial"/>
              </a:rPr>
              <a:t>06</a:t>
            </a:r>
          </a:p>
        </p:txBody>
      </p:sp>
      <p:sp>
        <p:nvSpPr>
          <p:cNvPr id="2" name="">
            <a:extLst xmlns:a="http://schemas.openxmlformats.org/drawingml/2006/main">
              <a:ext uri="{FF2B5EF4-FFF2-40B4-BE49-F238E27FC236}">
                <a16:creationId xmlns:a16="http://schemas.microsoft.com/office/drawing/2014/main" id="{7520F9B3-D575-48FF-BF09-6CDEE9BE3284}"/>
              </a:ext>
            </a:extLst>
          </p:cNvPr>
          <p:cNvSpPr>
            <a:spLocks xmlns:a="http://schemas.openxmlformats.org/drawingml/2006/main" noGrp="1"/>
          </p:cNvSpPr>
          <p:nvPr/>
        </p:nvSpPr>
        <p:spPr>
          <a:xfrm xmlns:a="http://schemas.openxmlformats.org/drawingml/2006/main">
            <a:off x="685800" y="1809750"/>
            <a:ext cx="1057275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4650" b="1">
                <a:solidFill>
                  <a:srgbClr val="F7F4EC"/>
                </a:solidFill>
                <a:latin typeface="Arial"/>
                <a:ea typeface="Arial"/>
                <a:cs typeface="Arial"/>
              </a:defRPr>
            </a:pPr>
            <a:r>
              <a:rPr sz="4650" b="1">
                <a:solidFill>
                  <a:srgbClr val="F7F4EC"/>
                </a:solidFill>
                <a:latin typeface="Arial"/>
                <a:ea typeface="Arial"/>
                <a:cs typeface="Arial"/>
              </a:rPr>
              <a:t>They Could Fly. Could They Get the Job?</a:t>
            </a:r>
          </a:p>
        </p:txBody>
      </p:sp>
      <p:sp>
        <p:nvSpPr>
          <p:cNvPr id="3" name="">
            <a:extLst xmlns:a="http://schemas.openxmlformats.org/drawingml/2006/main">
              <a:ext uri="{FF2B5EF4-FFF2-40B4-BE49-F238E27FC236}">
                <a16:creationId xmlns:a16="http://schemas.microsoft.com/office/drawing/2014/main" id="{21AA9B68-2A68-44B2-8584-5BC9BC8B744A}"/>
              </a:ext>
            </a:extLst>
          </p:cNvPr>
          <p:cNvSpPr>
            <a:spLocks xmlns:a="http://schemas.openxmlformats.org/drawingml/2006/main" noGrp="1"/>
          </p:cNvSpPr>
          <p:nvPr/>
        </p:nvSpPr>
        <p:spPr>
          <a:xfrm xmlns:a="http://schemas.openxmlformats.org/drawingml/2006/main">
            <a:off x="723900" y="36385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00" b="0">
                <a:solidFill>
                  <a:srgbClr val="D8A34F"/>
                </a:solidFill>
                <a:latin typeface="Arial"/>
                <a:ea typeface="Arial"/>
                <a:cs typeface="Arial"/>
              </a:defRPr>
            </a:pPr>
            <a:r>
              <a:rPr sz="2700" b="0">
                <a:solidFill>
                  <a:srgbClr val="D8A34F"/>
                </a:solidFill>
                <a:latin typeface="Arial"/>
                <a:ea typeface="Arial"/>
                <a:cs typeface="Arial"/>
              </a:rPr>
              <a:t>The starting line</a:t>
            </a:r>
          </a:p>
        </p:txBody>
      </p:sp>
      <p:sp>
        <p:nvSpPr>
          <p:cNvPr id="4" name="">
            <a:extLst xmlns:a="http://schemas.openxmlformats.org/drawingml/2006/main">
              <a:ext uri="{FF2B5EF4-FFF2-40B4-BE49-F238E27FC236}">
                <a16:creationId xmlns:a16="http://schemas.microsoft.com/office/drawing/2014/main" id="{09C10A88-7A63-4038-A80B-A64DD1022B88}"/>
              </a:ext>
            </a:extLst>
          </p:cNvPr>
          <p:cNvSpPr>
            <a:spLocks xmlns:a="http://schemas.openxmlformats.org/drawingml/2006/main" noGrp="1"/>
          </p:cNvSpPr>
          <p:nvPr/>
        </p:nvSpPr>
        <p:spPr>
          <a:xfrm xmlns:a="http://schemas.openxmlformats.org/drawingml/2006/main">
            <a:off x="723900" y="441960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00" b="0">
                <a:solidFill>
                  <a:srgbClr val="F7F4EC"/>
                </a:solidFill>
                <a:latin typeface="Arial"/>
                <a:ea typeface="Arial"/>
                <a:cs typeface="Arial"/>
              </a:defRPr>
            </a:pPr>
            <a:r>
              <a:rPr sz="2700" b="0">
                <a:solidFill>
                  <a:srgbClr val="F7F4EC"/>
                </a:solidFill>
                <a:latin typeface="Arial"/>
                <a:ea typeface="Arial"/>
                <a:cs typeface="Arial"/>
              </a:rPr>
              <a:t>The airline cockpit</a:t>
            </a:r>
          </a:p>
        </p:txBody>
      </p:sp>
      <p:sp>
        <p:nvSpPr>
          <p:cNvPr id="5" name="">
            <a:extLst xmlns:a="http://schemas.openxmlformats.org/drawingml/2006/main">
              <a:ext uri="{FF2B5EF4-FFF2-40B4-BE49-F238E27FC236}">
                <a16:creationId xmlns:a16="http://schemas.microsoft.com/office/drawing/2014/main" id="{3D372142-EA7F-40A5-9763-BFF4F5A08596}"/>
              </a:ext>
            </a:extLst>
          </p:cNvPr>
          <p:cNvSpPr>
            <a:spLocks xmlns:a="http://schemas.openxmlformats.org/drawingml/2006/main" noGrp="1"/>
          </p:cNvSpPr>
          <p:nvPr/>
        </p:nvSpPr>
        <p:spPr>
          <a:xfrm xmlns:a="http://schemas.openxmlformats.org/drawingml/2006/main">
            <a:off x="723900" y="52006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00" b="0">
                <a:solidFill>
                  <a:srgbClr val="F7F4EC"/>
                </a:solidFill>
                <a:latin typeface="Arial"/>
                <a:ea typeface="Arial"/>
                <a:cs typeface="Arial"/>
              </a:defRPr>
            </a:pPr>
            <a:r>
              <a:rPr sz="2700" b="0">
                <a:solidFill>
                  <a:srgbClr val="F7F4EC"/>
                </a:solidFill>
                <a:latin typeface="Arial"/>
                <a:ea typeface="Arial"/>
                <a:cs typeface="Arial"/>
              </a:rPr>
              <a:t>The training pipeline</a:t>
            </a:r>
          </a:p>
        </p:txBody>
      </p:sp>
    </p:spTree>
    <p:extLst>
      <p:ext uri="{BB962C8B-B14F-4D97-AF65-F5344CB8AC3E}">
        <p14:creationId xmlns:p14="http://schemas.microsoft.com/office/powerpoint/2010/main" val="878576111"/>
      </p:ext>
    </p:extLst>
  </p:cSld>
</p:sld>
</file>

<file path=ppt/slides/slide7.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BD7C6B3-AE63-43D9-B469-2D68F6F7C114}"/>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07</a:t>
            </a:r>
          </a:p>
        </p:txBody>
      </p:sp>
      <p:sp>
        <p:nvSpPr>
          <p:cNvPr id="2" name="">
            <a:extLst xmlns:a="http://schemas.openxmlformats.org/drawingml/2006/main">
              <a:ext uri="{FF2B5EF4-FFF2-40B4-BE49-F238E27FC236}">
                <a16:creationId xmlns:a16="http://schemas.microsoft.com/office/drawing/2014/main" id="{838B24D0-C1A5-4D7A-970C-0AA596392E9D}"/>
              </a:ext>
            </a:extLst>
          </p:cNvPr>
          <p:cNvSpPr>
            <a:spLocks xmlns:a="http://schemas.openxmlformats.org/drawingml/2006/main" noGrp="1"/>
          </p:cNvSpPr>
          <p:nvPr/>
        </p:nvSpPr>
        <p:spPr>
          <a:xfrm xmlns:a="http://schemas.openxmlformats.org/drawingml/2006/main">
            <a:off x="609600" y="552450"/>
            <a:ext cx="11001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Louise Thaden and Blanche Noyes</a:t>
            </a:r>
          </a:p>
        </p:txBody>
      </p:sp>
      <p:sp>
        <p:nvSpPr>
          <p:cNvPr id="3" name="">
            <a:extLst xmlns:a="http://schemas.openxmlformats.org/drawingml/2006/main">
              <a:ext uri="{FF2B5EF4-FFF2-40B4-BE49-F238E27FC236}">
                <a16:creationId xmlns:a16="http://schemas.microsoft.com/office/drawing/2014/main" id="{F302BB18-4B4C-438F-9B6E-9C8978583A66}"/>
              </a:ext>
            </a:extLst>
          </p:cNvPr>
          <p:cNvSpPr>
            <a:spLocks xmlns:a="http://schemas.openxmlformats.org/drawingml/2006/main" noGrp="1"/>
          </p:cNvSpPr>
          <p:nvPr/>
        </p:nvSpPr>
        <p:spPr>
          <a:xfrm xmlns:a="http://schemas.openxmlformats.org/drawingml/2006/main">
            <a:off x="609600" y="204787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1936 Bendix Trophy Race</a:t>
            </a:r>
          </a:p>
        </p:txBody>
      </p:sp>
      <p:sp>
        <p:nvSpPr>
          <p:cNvPr id="4" name="">
            <a:extLst xmlns:a="http://schemas.openxmlformats.org/drawingml/2006/main">
              <a:ext uri="{FF2B5EF4-FFF2-40B4-BE49-F238E27FC236}">
                <a16:creationId xmlns:a16="http://schemas.microsoft.com/office/drawing/2014/main" id="{FEE2AB2C-46A4-4F83-AF75-28BFE7BD99EF}"/>
              </a:ext>
            </a:extLst>
          </p:cNvPr>
          <p:cNvSpPr>
            <a:spLocks xmlns:a="http://schemas.openxmlformats.org/drawingml/2006/main" noGrp="1"/>
          </p:cNvSpPr>
          <p:nvPr/>
        </p:nvSpPr>
        <p:spPr>
          <a:xfrm xmlns:a="http://schemas.openxmlformats.org/drawingml/2006/main">
            <a:off x="609600" y="3219450"/>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Women could compete against men for the prize</a:t>
            </a:r>
          </a:p>
        </p:txBody>
      </p:sp>
      <p:sp>
        <p:nvSpPr>
          <p:cNvPr id="5" name="">
            <a:extLst xmlns:a="http://schemas.openxmlformats.org/drawingml/2006/main">
              <a:ext uri="{FF2B5EF4-FFF2-40B4-BE49-F238E27FC236}">
                <a16:creationId xmlns:a16="http://schemas.microsoft.com/office/drawing/2014/main" id="{A065E164-67FC-4AB6-8276-B4EF76F6043A}"/>
              </a:ext>
            </a:extLst>
          </p:cNvPr>
          <p:cNvSpPr>
            <a:spLocks xmlns:a="http://schemas.openxmlformats.org/drawingml/2006/main" noGrp="1"/>
          </p:cNvSpPr>
          <p:nvPr/>
        </p:nvSpPr>
        <p:spPr>
          <a:xfrm xmlns:a="http://schemas.openxmlformats.org/drawingml/2006/main">
            <a:off x="609600" y="439102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They won</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d75ac2e2fc414f42"/>
          <a:stretch xmlns:a="http://schemas.openxmlformats.org/drawingml/2006/main"/>
        </p:blipFill>
        <p:spPr>
          <a:xfrm xmlns:a="http://schemas.openxmlformats.org/drawingml/2006/main">
            <a:off x="5780090" y="1733550"/>
            <a:ext cx="5365744" cy="41624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2983AF76-EAEB-45F4-AB94-FBCBF0E11E49}"/>
              </a:ext>
            </a:extLst>
          </p:cNvPr>
          <p:cNvSpPr>
            <a:spLocks xmlns:a="http://schemas.openxmlformats.org/drawingml/2006/main" noGrp="1"/>
          </p:cNvSpPr>
          <p:nvPr/>
        </p:nvSpPr>
        <p:spPr>
          <a:xfrm xmlns:a="http://schemas.openxmlformats.org/drawingml/2006/main">
            <a:off x="5238750" y="6029325"/>
            <a:ext cx="64484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26772"/>
                </a:solidFill>
                <a:latin typeface="Arial"/>
                <a:ea typeface="Arial"/>
                <a:cs typeface="Arial"/>
              </a:defRPr>
            </a:pPr>
            <a:r>
              <a:rPr sz="1350" b="0">
                <a:solidFill>
                  <a:srgbClr val="526772"/>
                </a:solidFill>
                <a:latin typeface="Arial"/>
                <a:ea typeface="Arial"/>
                <a:cs typeface="Arial"/>
              </a:rPr>
              <a:t>Louise Thaden after the 1929 Derby</a:t>
            </a:r>
          </a:p>
        </p:txBody>
      </p:sp>
    </p:spTree>
    <p:extLst>
      <p:ext uri="{BB962C8B-B14F-4D97-AF65-F5344CB8AC3E}">
        <p14:creationId xmlns:p14="http://schemas.microsoft.com/office/powerpoint/2010/main" val="1568082436"/>
      </p:ext>
    </p:extLst>
  </p:cSld>
</p:sld>
</file>

<file path=ppt/slides/slide8.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9FC66F5-6C80-4A2F-B765-880943E82D62}"/>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08</a:t>
            </a:r>
          </a:p>
        </p:txBody>
      </p:sp>
      <p:sp>
        <p:nvSpPr>
          <p:cNvPr id="2" name="">
            <a:extLst xmlns:a="http://schemas.openxmlformats.org/drawingml/2006/main">
              <a:ext uri="{FF2B5EF4-FFF2-40B4-BE49-F238E27FC236}">
                <a16:creationId xmlns:a16="http://schemas.microsoft.com/office/drawing/2014/main" id="{8054AFCD-6D7A-4485-96DC-7E3CF30B101E}"/>
              </a:ext>
            </a:extLst>
          </p:cNvPr>
          <p:cNvSpPr>
            <a:spLocks xmlns:a="http://schemas.openxmlformats.org/drawingml/2006/main" noGrp="1"/>
          </p:cNvSpPr>
          <p:nvPr/>
        </p:nvSpPr>
        <p:spPr>
          <a:xfrm xmlns:a="http://schemas.openxmlformats.org/drawingml/2006/main">
            <a:off x="609600" y="552450"/>
            <a:ext cx="11001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Helen Richey: Hired, Then Restricted</a:t>
            </a:r>
          </a:p>
        </p:txBody>
      </p:sp>
      <p:sp>
        <p:nvSpPr>
          <p:cNvPr id="3" name="">
            <a:extLst xmlns:a="http://schemas.openxmlformats.org/drawingml/2006/main">
              <a:ext uri="{FF2B5EF4-FFF2-40B4-BE49-F238E27FC236}">
                <a16:creationId xmlns:a16="http://schemas.microsoft.com/office/drawing/2014/main" id="{15C72626-8988-42EF-A776-E3C05AC5E299}"/>
              </a:ext>
            </a:extLst>
          </p:cNvPr>
          <p:cNvSpPr>
            <a:spLocks xmlns:a="http://schemas.openxmlformats.org/drawingml/2006/main" noGrp="1"/>
          </p:cNvSpPr>
          <p:nvPr/>
        </p:nvSpPr>
        <p:spPr>
          <a:xfrm xmlns:a="http://schemas.openxmlformats.org/drawingml/2006/main">
            <a:off x="609600" y="204787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A scheduled airline position</a:t>
            </a:r>
          </a:p>
        </p:txBody>
      </p:sp>
      <p:sp>
        <p:nvSpPr>
          <p:cNvPr id="4" name="">
            <a:extLst xmlns:a="http://schemas.openxmlformats.org/drawingml/2006/main">
              <a:ext uri="{FF2B5EF4-FFF2-40B4-BE49-F238E27FC236}">
                <a16:creationId xmlns:a16="http://schemas.microsoft.com/office/drawing/2014/main" id="{66C3E754-AC1D-4F10-8845-C13532D3D7A9}"/>
              </a:ext>
            </a:extLst>
          </p:cNvPr>
          <p:cNvSpPr>
            <a:spLocks xmlns:a="http://schemas.openxmlformats.org/drawingml/2006/main" noGrp="1"/>
          </p:cNvSpPr>
          <p:nvPr/>
        </p:nvSpPr>
        <p:spPr>
          <a:xfrm xmlns:a="http://schemas.openxmlformats.org/drawingml/2006/main">
            <a:off x="609600" y="3219450"/>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Bad-weather restrictions</a:t>
            </a:r>
          </a:p>
        </p:txBody>
      </p:sp>
      <p:sp>
        <p:nvSpPr>
          <p:cNvPr id="5" name="">
            <a:extLst xmlns:a="http://schemas.openxmlformats.org/drawingml/2006/main">
              <a:ext uri="{FF2B5EF4-FFF2-40B4-BE49-F238E27FC236}">
                <a16:creationId xmlns:a16="http://schemas.microsoft.com/office/drawing/2014/main" id="{014770A1-8CCA-40FB-836F-A4C036E8B3AB}"/>
              </a:ext>
            </a:extLst>
          </p:cNvPr>
          <p:cNvSpPr>
            <a:spLocks xmlns:a="http://schemas.openxmlformats.org/drawingml/2006/main" noGrp="1"/>
          </p:cNvSpPr>
          <p:nvPr/>
        </p:nvSpPr>
        <p:spPr>
          <a:xfrm xmlns:a="http://schemas.openxmlformats.org/drawingml/2006/main">
            <a:off x="609600" y="439102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Union membership denied</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9a60ebfa79d445a"/>
          <a:stretch xmlns:a="http://schemas.openxmlformats.org/drawingml/2006/main"/>
        </p:blipFill>
        <p:spPr>
          <a:xfrm xmlns:a="http://schemas.openxmlformats.org/drawingml/2006/main">
            <a:off x="6998217" y="1733550"/>
            <a:ext cx="2929491" cy="41624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9795F23F-24F8-45BD-8A95-C20892FCBD1F}"/>
              </a:ext>
            </a:extLst>
          </p:cNvPr>
          <p:cNvSpPr>
            <a:spLocks xmlns:a="http://schemas.openxmlformats.org/drawingml/2006/main" noGrp="1"/>
          </p:cNvSpPr>
          <p:nvPr/>
        </p:nvSpPr>
        <p:spPr>
          <a:xfrm xmlns:a="http://schemas.openxmlformats.org/drawingml/2006/main">
            <a:off x="5238750" y="6029325"/>
            <a:ext cx="64484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26772"/>
                </a:solidFill>
                <a:latin typeface="Arial"/>
                <a:ea typeface="Arial"/>
                <a:cs typeface="Arial"/>
              </a:defRPr>
            </a:pPr>
            <a:r>
              <a:rPr sz="1350" b="0">
                <a:solidFill>
                  <a:srgbClr val="526772"/>
                </a:solidFill>
                <a:latin typeface="Arial"/>
                <a:ea typeface="Arial"/>
                <a:cs typeface="Arial"/>
              </a:rPr>
              <a:t>Helen Richey, 1929</a:t>
            </a:r>
          </a:p>
        </p:txBody>
      </p:sp>
    </p:spTree>
    <p:extLst>
      <p:ext uri="{BB962C8B-B14F-4D97-AF65-F5344CB8AC3E}">
        <p14:creationId xmlns:p14="http://schemas.microsoft.com/office/powerpoint/2010/main" val="1377424501"/>
      </p:ext>
    </p:extLst>
  </p:cSld>
</p:sld>
</file>

<file path=ppt/slides/slide9.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0F3B919-9E08-4989-A225-B9CFCF62BB20}"/>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09</a:t>
            </a:r>
          </a:p>
        </p:txBody>
      </p:sp>
      <p:sp>
        <p:nvSpPr>
          <p:cNvPr id="2" name="">
            <a:extLst xmlns:a="http://schemas.openxmlformats.org/drawingml/2006/main">
              <a:ext uri="{FF2B5EF4-FFF2-40B4-BE49-F238E27FC236}">
                <a16:creationId xmlns:a16="http://schemas.microsoft.com/office/drawing/2014/main" id="{7F237F73-5DA1-4AEE-B83A-C124FB7A92D6}"/>
              </a:ext>
            </a:extLst>
          </p:cNvPr>
          <p:cNvSpPr>
            <a:spLocks xmlns:a="http://schemas.openxmlformats.org/drawingml/2006/main" noGrp="1"/>
          </p:cNvSpPr>
          <p:nvPr/>
        </p:nvSpPr>
        <p:spPr>
          <a:xfrm xmlns:a="http://schemas.openxmlformats.org/drawingml/2006/main">
            <a:off x="609600" y="552450"/>
            <a:ext cx="11001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WASP: Military Flying, Civilian Status</a:t>
            </a:r>
          </a:p>
        </p:txBody>
      </p:sp>
      <p:sp>
        <p:nvSpPr>
          <p:cNvPr id="3" name="">
            <a:extLst xmlns:a="http://schemas.openxmlformats.org/drawingml/2006/main">
              <a:ext uri="{FF2B5EF4-FFF2-40B4-BE49-F238E27FC236}">
                <a16:creationId xmlns:a16="http://schemas.microsoft.com/office/drawing/2014/main" id="{7DDD730D-3CCF-483C-A1F4-571457455499}"/>
              </a:ext>
            </a:extLst>
          </p:cNvPr>
          <p:cNvSpPr>
            <a:spLocks xmlns:a="http://schemas.openxmlformats.org/drawingml/2006/main" noGrp="1"/>
          </p:cNvSpPr>
          <p:nvPr/>
        </p:nvSpPr>
        <p:spPr>
          <a:xfrm xmlns:a="http://schemas.openxmlformats.org/drawingml/2006/main">
            <a:off x="609600" y="204787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Flying military aircraft</a:t>
            </a:r>
          </a:p>
        </p:txBody>
      </p:sp>
      <p:sp>
        <p:nvSpPr>
          <p:cNvPr id="4" name="">
            <a:extLst xmlns:a="http://schemas.openxmlformats.org/drawingml/2006/main">
              <a:ext uri="{FF2B5EF4-FFF2-40B4-BE49-F238E27FC236}">
                <a16:creationId xmlns:a16="http://schemas.microsoft.com/office/drawing/2014/main" id="{D911A522-0596-4486-AAF4-EB4B582D1060}"/>
              </a:ext>
            </a:extLst>
          </p:cNvPr>
          <p:cNvSpPr>
            <a:spLocks xmlns:a="http://schemas.openxmlformats.org/drawingml/2006/main" noGrp="1"/>
          </p:cNvSpPr>
          <p:nvPr/>
        </p:nvSpPr>
        <p:spPr>
          <a:xfrm xmlns:a="http://schemas.openxmlformats.org/drawingml/2006/main">
            <a:off x="609600" y="3219450"/>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Serving as civilian pilots</a:t>
            </a:r>
          </a:p>
        </p:txBody>
      </p:sp>
      <p:sp>
        <p:nvSpPr>
          <p:cNvPr id="5" name="">
            <a:extLst xmlns:a="http://schemas.openxmlformats.org/drawingml/2006/main">
              <a:ext uri="{FF2B5EF4-FFF2-40B4-BE49-F238E27FC236}">
                <a16:creationId xmlns:a16="http://schemas.microsoft.com/office/drawing/2014/main" id="{C5B2BECA-A91C-4885-BA02-ED885A739979}"/>
              </a:ext>
            </a:extLst>
          </p:cNvPr>
          <p:cNvSpPr>
            <a:spLocks xmlns:a="http://schemas.openxmlformats.org/drawingml/2006/main" noGrp="1"/>
          </p:cNvSpPr>
          <p:nvPr/>
        </p:nvSpPr>
        <p:spPr>
          <a:xfrm xmlns:a="http://schemas.openxmlformats.org/drawingml/2006/main">
            <a:off x="609600" y="439102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Veteran status recognized in 1977</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ef9ec70e480a49f7"/>
          <a:stretch xmlns:a="http://schemas.openxmlformats.org/drawingml/2006/main"/>
        </p:blipFill>
        <p:spPr>
          <a:xfrm xmlns:a="http://schemas.openxmlformats.org/drawingml/2006/main">
            <a:off x="5802443" y="1733550"/>
            <a:ext cx="5321038" cy="41624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6B868502-BE0C-4FB9-90F5-04F4D89703B0}"/>
              </a:ext>
            </a:extLst>
          </p:cNvPr>
          <p:cNvSpPr>
            <a:spLocks xmlns:a="http://schemas.openxmlformats.org/drawingml/2006/main" noGrp="1"/>
          </p:cNvSpPr>
          <p:nvPr/>
        </p:nvSpPr>
        <p:spPr>
          <a:xfrm xmlns:a="http://schemas.openxmlformats.org/drawingml/2006/main">
            <a:off x="5238750" y="6029325"/>
            <a:ext cx="64484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26772"/>
                </a:solidFill>
                <a:latin typeface="Arial"/>
                <a:ea typeface="Arial"/>
                <a:cs typeface="Arial"/>
              </a:defRPr>
            </a:pPr>
            <a:r>
              <a:rPr sz="1350" b="0">
                <a:solidFill>
                  <a:srgbClr val="526772"/>
                </a:solidFill>
                <a:latin typeface="Arial"/>
                <a:ea typeface="Arial"/>
                <a:cs typeface="Arial"/>
              </a:rPr>
              <a:t>WASP pilots with a B-17</a:t>
            </a:r>
          </a:p>
        </p:txBody>
      </p:sp>
    </p:spTree>
    <p:extLst>
      <p:ext uri="{BB962C8B-B14F-4D97-AF65-F5344CB8AC3E}">
        <p14:creationId xmlns:p14="http://schemas.microsoft.com/office/powerpoint/2010/main" val="1859909570"/>
      </p:ext>
    </p:extLst>
  </p:cSld>
</p:sld>
</file>

<file path=ppt/slides/slide10.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C26B591-26DB-44E8-B132-FC1339FF53B0}"/>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10</a:t>
            </a:r>
          </a:p>
        </p:txBody>
      </p:sp>
      <p:sp>
        <p:nvSpPr>
          <p:cNvPr id="2" name="">
            <a:extLst xmlns:a="http://schemas.openxmlformats.org/drawingml/2006/main">
              <a:ext uri="{FF2B5EF4-FFF2-40B4-BE49-F238E27FC236}">
                <a16:creationId xmlns:a16="http://schemas.microsoft.com/office/drawing/2014/main" id="{EA7496E1-EF26-413F-B58C-38FD1EF17C8B}"/>
              </a:ext>
            </a:extLst>
          </p:cNvPr>
          <p:cNvSpPr>
            <a:spLocks xmlns:a="http://schemas.openxmlformats.org/drawingml/2006/main" noGrp="1"/>
          </p:cNvSpPr>
          <p:nvPr/>
        </p:nvSpPr>
        <p:spPr>
          <a:xfrm xmlns:a="http://schemas.openxmlformats.org/drawingml/2006/main">
            <a:off x="609600" y="552450"/>
            <a:ext cx="11001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Jerrie Cobb and a Closed Training Route</a:t>
            </a:r>
          </a:p>
        </p:txBody>
      </p:sp>
      <p:sp>
        <p:nvSpPr>
          <p:cNvPr id="3" name="">
            <a:extLst xmlns:a="http://schemas.openxmlformats.org/drawingml/2006/main">
              <a:ext uri="{FF2B5EF4-FFF2-40B4-BE49-F238E27FC236}">
                <a16:creationId xmlns:a16="http://schemas.microsoft.com/office/drawing/2014/main" id="{F3E76225-1F7F-44F1-9B05-7AE5FAFB0BD2}"/>
              </a:ext>
            </a:extLst>
          </p:cNvPr>
          <p:cNvSpPr>
            <a:spLocks xmlns:a="http://schemas.openxmlformats.org/drawingml/2006/main" noGrp="1"/>
          </p:cNvSpPr>
          <p:nvPr/>
        </p:nvSpPr>
        <p:spPr>
          <a:xfrm xmlns:a="http://schemas.openxmlformats.org/drawingml/2006/main">
            <a:off x="609600" y="204787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Military jet test-pilot experience required</a:t>
            </a:r>
          </a:p>
        </p:txBody>
      </p:sp>
      <p:sp>
        <p:nvSpPr>
          <p:cNvPr id="4" name="">
            <a:extLst xmlns:a="http://schemas.openxmlformats.org/drawingml/2006/main">
              <a:ext uri="{FF2B5EF4-FFF2-40B4-BE49-F238E27FC236}">
                <a16:creationId xmlns:a16="http://schemas.microsoft.com/office/drawing/2014/main" id="{DF543A1A-0505-4FFC-BD42-B4ECAC753A50}"/>
              </a:ext>
            </a:extLst>
          </p:cNvPr>
          <p:cNvSpPr>
            <a:spLocks xmlns:a="http://schemas.openxmlformats.org/drawingml/2006/main" noGrp="1"/>
          </p:cNvSpPr>
          <p:nvPr/>
        </p:nvSpPr>
        <p:spPr>
          <a:xfrm xmlns:a="http://schemas.openxmlformats.org/drawingml/2006/main">
            <a:off x="609600" y="3219450"/>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Women excluded from that military pathway</a:t>
            </a:r>
          </a:p>
        </p:txBody>
      </p:sp>
      <p:sp>
        <p:nvSpPr>
          <p:cNvPr id="5" name="">
            <a:extLst xmlns:a="http://schemas.openxmlformats.org/drawingml/2006/main">
              <a:ext uri="{FF2B5EF4-FFF2-40B4-BE49-F238E27FC236}">
                <a16:creationId xmlns:a16="http://schemas.microsoft.com/office/drawing/2014/main" id="{8E21591E-1F7D-442F-A78D-B7D88B58E7F9}"/>
              </a:ext>
            </a:extLst>
          </p:cNvPr>
          <p:cNvSpPr>
            <a:spLocks xmlns:a="http://schemas.openxmlformats.org/drawingml/2006/main" noGrp="1"/>
          </p:cNvSpPr>
          <p:nvPr/>
        </p:nvSpPr>
        <p:spPr>
          <a:xfrm xmlns:a="http://schemas.openxmlformats.org/drawingml/2006/main">
            <a:off x="609600" y="439102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Medical test performance could not remove the barrier</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3efea9e904b4425"/>
          <a:stretch xmlns:a="http://schemas.openxmlformats.org/drawingml/2006/main"/>
        </p:blipFill>
        <p:spPr>
          <a:xfrm xmlns:a="http://schemas.openxmlformats.org/drawingml/2006/main">
            <a:off x="6593610" y="1733550"/>
            <a:ext cx="3738705" cy="41624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EA950942-55EA-4228-BED9-F447292501C7}"/>
              </a:ext>
            </a:extLst>
          </p:cNvPr>
          <p:cNvSpPr>
            <a:spLocks xmlns:a="http://schemas.openxmlformats.org/drawingml/2006/main" noGrp="1"/>
          </p:cNvSpPr>
          <p:nvPr/>
        </p:nvSpPr>
        <p:spPr>
          <a:xfrm xmlns:a="http://schemas.openxmlformats.org/drawingml/2006/main">
            <a:off x="5238750" y="6029325"/>
            <a:ext cx="64484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26772"/>
                </a:solidFill>
                <a:latin typeface="Arial"/>
                <a:ea typeface="Arial"/>
                <a:cs typeface="Arial"/>
              </a:defRPr>
            </a:pPr>
            <a:r>
              <a:rPr sz="1350" b="0">
                <a:solidFill>
                  <a:srgbClr val="526772"/>
                </a:solidFill>
                <a:latin typeface="Arial"/>
                <a:ea typeface="Arial"/>
                <a:cs typeface="Arial"/>
              </a:rPr>
              <a:t>Jerrie Cobb in the gimbal rig, 1960</a:t>
            </a:r>
          </a:p>
        </p:txBody>
      </p:sp>
    </p:spTree>
    <p:extLst>
      <p:ext uri="{BB962C8B-B14F-4D97-AF65-F5344CB8AC3E}">
        <p14:creationId xmlns:p14="http://schemas.microsoft.com/office/powerpoint/2010/main" val="1525781963"/>
      </p:ext>
    </p:extLst>
  </p:cSld>
</p:sld>
</file>

<file path=ppt/slides/slide11.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BF9E271-6A91-47E9-997A-21BA5EE2666C}"/>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11</a:t>
            </a:r>
          </a:p>
        </p:txBody>
      </p:sp>
      <p:sp>
        <p:nvSpPr>
          <p:cNvPr id="2" name="">
            <a:extLst xmlns:a="http://schemas.openxmlformats.org/drawingml/2006/main">
              <a:ext uri="{FF2B5EF4-FFF2-40B4-BE49-F238E27FC236}">
                <a16:creationId xmlns:a16="http://schemas.microsoft.com/office/drawing/2014/main" id="{AC774AB2-859C-4354-8146-B4BE0368AEAD}"/>
              </a:ext>
            </a:extLst>
          </p:cNvPr>
          <p:cNvSpPr>
            <a:spLocks xmlns:a="http://schemas.openxmlformats.org/drawingml/2006/main" noGrp="1"/>
          </p:cNvSpPr>
          <p:nvPr/>
        </p:nvSpPr>
        <p:spPr>
          <a:xfrm xmlns:a="http://schemas.openxmlformats.org/drawingml/2006/main">
            <a:off x="609600" y="552450"/>
            <a:ext cx="11001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Eileen Collins: The Commander’s Seat</a:t>
            </a:r>
          </a:p>
        </p:txBody>
      </p:sp>
      <p:sp>
        <p:nvSpPr>
          <p:cNvPr id="3" name="">
            <a:extLst xmlns:a="http://schemas.openxmlformats.org/drawingml/2006/main">
              <a:ext uri="{FF2B5EF4-FFF2-40B4-BE49-F238E27FC236}">
                <a16:creationId xmlns:a16="http://schemas.microsoft.com/office/drawing/2014/main" id="{E65D1F46-0570-4D19-B738-78F263FF9AC2}"/>
              </a:ext>
            </a:extLst>
          </p:cNvPr>
          <p:cNvSpPr>
            <a:spLocks xmlns:a="http://schemas.openxmlformats.org/drawingml/2006/main" noGrp="1"/>
          </p:cNvSpPr>
          <p:nvPr/>
        </p:nvSpPr>
        <p:spPr>
          <a:xfrm xmlns:a="http://schemas.openxmlformats.org/drawingml/2006/main">
            <a:off x="609600" y="204787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Shuttle pilot in 1995</a:t>
            </a:r>
          </a:p>
        </p:txBody>
      </p:sp>
      <p:sp>
        <p:nvSpPr>
          <p:cNvPr id="4" name="">
            <a:extLst xmlns:a="http://schemas.openxmlformats.org/drawingml/2006/main">
              <a:ext uri="{FF2B5EF4-FFF2-40B4-BE49-F238E27FC236}">
                <a16:creationId xmlns:a16="http://schemas.microsoft.com/office/drawing/2014/main" id="{E92F7196-DDA2-4AC0-8471-17F206329DDA}"/>
              </a:ext>
            </a:extLst>
          </p:cNvPr>
          <p:cNvSpPr>
            <a:spLocks xmlns:a="http://schemas.openxmlformats.org/drawingml/2006/main" noGrp="1"/>
          </p:cNvSpPr>
          <p:nvPr/>
        </p:nvSpPr>
        <p:spPr>
          <a:xfrm xmlns:a="http://schemas.openxmlformats.org/drawingml/2006/main">
            <a:off x="609600" y="3219450"/>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Commander of STS-93 in 1999</a:t>
            </a:r>
          </a:p>
        </p:txBody>
      </p:sp>
      <p:sp>
        <p:nvSpPr>
          <p:cNvPr id="5" name="">
            <a:extLst xmlns:a="http://schemas.openxmlformats.org/drawingml/2006/main">
              <a:ext uri="{FF2B5EF4-FFF2-40B4-BE49-F238E27FC236}">
                <a16:creationId xmlns:a16="http://schemas.microsoft.com/office/drawing/2014/main" id="{7E6B3986-78CE-41E4-AD10-B48496D20361}"/>
              </a:ext>
            </a:extLst>
          </p:cNvPr>
          <p:cNvSpPr>
            <a:spLocks xmlns:a="http://schemas.openxmlformats.org/drawingml/2006/main" noGrp="1"/>
          </p:cNvSpPr>
          <p:nvPr/>
        </p:nvSpPr>
        <p:spPr>
          <a:xfrm xmlns:a="http://schemas.openxmlformats.org/drawingml/2006/main">
            <a:off x="609600" y="439102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A launch honoring women aviation pioneers</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a8e7dfd9a224c20"/>
          <a:stretch xmlns:a="http://schemas.openxmlformats.org/drawingml/2006/main"/>
        </p:blipFill>
        <p:spPr>
          <a:xfrm xmlns:a="http://schemas.openxmlformats.org/drawingml/2006/main">
            <a:off x="5316563" y="1733550"/>
            <a:ext cx="6292800" cy="41624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6261226A-86AD-490B-AE77-772EBEF09523}"/>
              </a:ext>
            </a:extLst>
          </p:cNvPr>
          <p:cNvSpPr>
            <a:spLocks xmlns:a="http://schemas.openxmlformats.org/drawingml/2006/main" noGrp="1"/>
          </p:cNvSpPr>
          <p:nvPr/>
        </p:nvSpPr>
        <p:spPr>
          <a:xfrm xmlns:a="http://schemas.openxmlformats.org/drawingml/2006/main">
            <a:off x="5238750" y="6029325"/>
            <a:ext cx="64484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26772"/>
                </a:solidFill>
                <a:latin typeface="Arial"/>
                <a:ea typeface="Arial"/>
                <a:cs typeface="Arial"/>
              </a:defRPr>
            </a:pPr>
            <a:r>
              <a:rPr sz="1350" b="0">
                <a:solidFill>
                  <a:srgbClr val="526772"/>
                </a:solidFill>
                <a:latin typeface="Arial"/>
                <a:ea typeface="Arial"/>
                <a:cs typeface="Arial"/>
              </a:rPr>
              <a:t>Eileen Collins and Jeffrey Ashby, STS-93</a:t>
            </a:r>
          </a:p>
        </p:txBody>
      </p:sp>
    </p:spTree>
    <p:extLst>
      <p:ext uri="{BB962C8B-B14F-4D97-AF65-F5344CB8AC3E}">
        <p14:creationId xmlns:p14="http://schemas.microsoft.com/office/powerpoint/2010/main" val="1999204229"/>
      </p:ext>
    </p:extLst>
  </p:cSld>
</p:sld>
</file>

<file path=ppt/slides/slide12.xml><?xml version="1.0" encoding="utf-8"?>
<p:sld xmlns:p="http://schemas.openxmlformats.org/presentationml/2006/main">
  <p:cSld>
    <p:bg>
      <p:bgPr>
        <a:solidFill xmlns:a="http://schemas.openxmlformats.org/drawingml/2006/main">
          <a:srgbClr val="102B3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4EC672C-CEF4-4279-9F50-DB608ECACB57}"/>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B4C5CB"/>
                </a:solidFill>
                <a:latin typeface="Arial"/>
                <a:ea typeface="Arial"/>
                <a:cs typeface="Arial"/>
              </a:defRPr>
            </a:pPr>
            <a:r>
              <a:rPr sz="1425" b="0">
                <a:solidFill>
                  <a:srgbClr val="B4C5CB"/>
                </a:solidFill>
                <a:latin typeface="Arial"/>
                <a:ea typeface="Arial"/>
                <a:cs typeface="Arial"/>
              </a:rPr>
              <a:t>12</a:t>
            </a:r>
          </a:p>
        </p:txBody>
      </p:sp>
      <p:sp>
        <p:nvSpPr>
          <p:cNvPr id="2" name="">
            <a:extLst xmlns:a="http://schemas.openxmlformats.org/drawingml/2006/main">
              <a:ext uri="{FF2B5EF4-FFF2-40B4-BE49-F238E27FC236}">
                <a16:creationId xmlns:a16="http://schemas.microsoft.com/office/drawing/2014/main" id="{B78200AE-957E-4568-8ACC-D25964F6919F}"/>
              </a:ext>
            </a:extLst>
          </p:cNvPr>
          <p:cNvSpPr>
            <a:spLocks xmlns:a="http://schemas.openxmlformats.org/drawingml/2006/main" noGrp="1"/>
          </p:cNvSpPr>
          <p:nvPr/>
        </p:nvSpPr>
        <p:spPr>
          <a:xfrm xmlns:a="http://schemas.openxmlformats.org/drawingml/2006/main">
            <a:off x="685800" y="1809750"/>
            <a:ext cx="1057275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4650" b="1">
                <a:solidFill>
                  <a:srgbClr val="F7F4EC"/>
                </a:solidFill>
                <a:latin typeface="Arial"/>
                <a:ea typeface="Arial"/>
                <a:cs typeface="Arial"/>
              </a:defRPr>
            </a:pPr>
            <a:r>
              <a:rPr sz="4650" b="1">
                <a:solidFill>
                  <a:srgbClr val="F7F4EC"/>
                </a:solidFill>
                <a:latin typeface="Arial"/>
                <a:ea typeface="Arial"/>
                <a:cs typeface="Arial"/>
              </a:rPr>
              <a:t>Women Making a Difference Today</a:t>
            </a:r>
          </a:p>
        </p:txBody>
      </p:sp>
      <p:sp>
        <p:nvSpPr>
          <p:cNvPr id="3" name="">
            <a:extLst xmlns:a="http://schemas.openxmlformats.org/drawingml/2006/main">
              <a:ext uri="{FF2B5EF4-FFF2-40B4-BE49-F238E27FC236}">
                <a16:creationId xmlns:a16="http://schemas.microsoft.com/office/drawing/2014/main" id="{ED3CBF11-1740-4570-8277-AA82737AF089}"/>
              </a:ext>
            </a:extLst>
          </p:cNvPr>
          <p:cNvSpPr>
            <a:spLocks xmlns:a="http://schemas.openxmlformats.org/drawingml/2006/main" noGrp="1"/>
          </p:cNvSpPr>
          <p:nvPr/>
        </p:nvSpPr>
        <p:spPr>
          <a:xfrm xmlns:a="http://schemas.openxmlformats.org/drawingml/2006/main">
            <a:off x="723900" y="36385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00" b="0">
                <a:solidFill>
                  <a:srgbClr val="D8A34F"/>
                </a:solidFill>
                <a:latin typeface="Arial"/>
                <a:ea typeface="Arial"/>
                <a:cs typeface="Arial"/>
              </a:defRPr>
            </a:pPr>
            <a:r>
              <a:rPr sz="2700" b="0">
                <a:solidFill>
                  <a:srgbClr val="D8A34F"/>
                </a:solidFill>
                <a:latin typeface="Arial"/>
                <a:ea typeface="Arial"/>
                <a:cs typeface="Arial"/>
              </a:rPr>
              <a:t>Flying research missions</a:t>
            </a:r>
          </a:p>
        </p:txBody>
      </p:sp>
      <p:sp>
        <p:nvSpPr>
          <p:cNvPr id="4" name="">
            <a:extLst xmlns:a="http://schemas.openxmlformats.org/drawingml/2006/main">
              <a:ext uri="{FF2B5EF4-FFF2-40B4-BE49-F238E27FC236}">
                <a16:creationId xmlns:a16="http://schemas.microsoft.com/office/drawing/2014/main" id="{5C2CA5CA-4A3F-4FAA-B624-5500D1EFDDC6}"/>
              </a:ext>
            </a:extLst>
          </p:cNvPr>
          <p:cNvSpPr>
            <a:spLocks xmlns:a="http://schemas.openxmlformats.org/drawingml/2006/main" noGrp="1"/>
          </p:cNvSpPr>
          <p:nvPr/>
        </p:nvSpPr>
        <p:spPr>
          <a:xfrm xmlns:a="http://schemas.openxmlformats.org/drawingml/2006/main">
            <a:off x="723900" y="441960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00" b="0">
                <a:solidFill>
                  <a:srgbClr val="F7F4EC"/>
                </a:solidFill>
                <a:latin typeface="Arial"/>
                <a:ea typeface="Arial"/>
                <a:cs typeface="Arial"/>
              </a:defRPr>
            </a:pPr>
            <a:r>
              <a:rPr sz="2700" b="0">
                <a:solidFill>
                  <a:srgbClr val="F7F4EC"/>
                </a:solidFill>
                <a:latin typeface="Arial"/>
                <a:ea typeface="Arial"/>
                <a:cs typeface="Arial"/>
              </a:rPr>
              <a:t>Building aviation businesses</a:t>
            </a:r>
          </a:p>
        </p:txBody>
      </p:sp>
      <p:sp>
        <p:nvSpPr>
          <p:cNvPr id="5" name="">
            <a:extLst xmlns:a="http://schemas.openxmlformats.org/drawingml/2006/main">
              <a:ext uri="{FF2B5EF4-FFF2-40B4-BE49-F238E27FC236}">
                <a16:creationId xmlns:a16="http://schemas.microsoft.com/office/drawing/2014/main" id="{B5C64BB9-4EED-49A9-8839-ED79F00E1046}"/>
              </a:ext>
            </a:extLst>
          </p:cNvPr>
          <p:cNvSpPr>
            <a:spLocks xmlns:a="http://schemas.openxmlformats.org/drawingml/2006/main" noGrp="1"/>
          </p:cNvSpPr>
          <p:nvPr/>
        </p:nvSpPr>
        <p:spPr>
          <a:xfrm xmlns:a="http://schemas.openxmlformats.org/drawingml/2006/main">
            <a:off x="723900" y="52006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00" b="0">
                <a:solidFill>
                  <a:srgbClr val="F7F4EC"/>
                </a:solidFill>
                <a:latin typeface="Arial"/>
                <a:ea typeface="Arial"/>
                <a:cs typeface="Arial"/>
              </a:defRPr>
            </a:pPr>
            <a:r>
              <a:rPr sz="2700" b="0">
                <a:solidFill>
                  <a:srgbClr val="F7F4EC"/>
                </a:solidFill>
                <a:latin typeface="Arial"/>
                <a:ea typeface="Arial"/>
                <a:cs typeface="Arial"/>
              </a:rPr>
              <a:t>Creating access for the next pilot</a:t>
            </a:r>
          </a:p>
        </p:txBody>
      </p:sp>
    </p:spTree>
    <p:extLst>
      <p:ext uri="{BB962C8B-B14F-4D97-AF65-F5344CB8AC3E}">
        <p14:creationId xmlns:p14="http://schemas.microsoft.com/office/powerpoint/2010/main" val="928960564"/>
      </p:ext>
    </p:extLst>
  </p:cSld>
</p:sld>
</file>

<file path=ppt/slides/slide13.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2EFEE78-6AF4-4B97-81BB-A5C47CDFD66D}"/>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13</a:t>
            </a:r>
          </a:p>
        </p:txBody>
      </p:sp>
      <p:sp>
        <p:nvSpPr>
          <p:cNvPr id="2" name="">
            <a:extLst xmlns:a="http://schemas.openxmlformats.org/drawingml/2006/main">
              <a:ext uri="{FF2B5EF4-FFF2-40B4-BE49-F238E27FC236}">
                <a16:creationId xmlns:a16="http://schemas.microsoft.com/office/drawing/2014/main" id="{D048830E-F4B1-407E-87B2-17A14B02195D}"/>
              </a:ext>
            </a:extLst>
          </p:cNvPr>
          <p:cNvSpPr>
            <a:spLocks xmlns:a="http://schemas.openxmlformats.org/drawingml/2006/main" noGrp="1"/>
          </p:cNvSpPr>
          <p:nvPr/>
        </p:nvSpPr>
        <p:spPr>
          <a:xfrm xmlns:a="http://schemas.openxmlformats.org/drawingml/2006/main">
            <a:off x="609600" y="552450"/>
            <a:ext cx="11001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Carrie Worth: Flying for Research</a:t>
            </a:r>
          </a:p>
        </p:txBody>
      </p:sp>
      <p:sp>
        <p:nvSpPr>
          <p:cNvPr id="3" name="">
            <a:extLst xmlns:a="http://schemas.openxmlformats.org/drawingml/2006/main">
              <a:ext uri="{FF2B5EF4-FFF2-40B4-BE49-F238E27FC236}">
                <a16:creationId xmlns:a16="http://schemas.microsoft.com/office/drawing/2014/main" id="{BDA67E56-9106-4550-A18D-8E7A98D5D368}"/>
              </a:ext>
            </a:extLst>
          </p:cNvPr>
          <p:cNvSpPr>
            <a:spLocks xmlns:a="http://schemas.openxmlformats.org/drawingml/2006/main" noGrp="1"/>
          </p:cNvSpPr>
          <p:nvPr/>
        </p:nvSpPr>
        <p:spPr>
          <a:xfrm xmlns:a="http://schemas.openxmlformats.org/drawingml/2006/main">
            <a:off x="609600" y="204787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NASA research pilot</a:t>
            </a:r>
          </a:p>
        </p:txBody>
      </p:sp>
      <p:sp>
        <p:nvSpPr>
          <p:cNvPr id="4" name="">
            <a:extLst xmlns:a="http://schemas.openxmlformats.org/drawingml/2006/main">
              <a:ext uri="{FF2B5EF4-FFF2-40B4-BE49-F238E27FC236}">
                <a16:creationId xmlns:a16="http://schemas.microsoft.com/office/drawing/2014/main" id="{52E9A0F9-B15D-4EDE-8360-3B335C1F7F81}"/>
              </a:ext>
            </a:extLst>
          </p:cNvPr>
          <p:cNvSpPr>
            <a:spLocks xmlns:a="http://schemas.openxmlformats.org/drawingml/2006/main" noGrp="1"/>
          </p:cNvSpPr>
          <p:nvPr/>
        </p:nvSpPr>
        <p:spPr>
          <a:xfrm xmlns:a="http://schemas.openxmlformats.org/drawingml/2006/main">
            <a:off x="609600" y="3219450"/>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Gulfstream G-III mission support</a:t>
            </a:r>
          </a:p>
        </p:txBody>
      </p:sp>
      <p:sp>
        <p:nvSpPr>
          <p:cNvPr id="5" name="">
            <a:extLst xmlns:a="http://schemas.openxmlformats.org/drawingml/2006/main">
              <a:ext uri="{FF2B5EF4-FFF2-40B4-BE49-F238E27FC236}">
                <a16:creationId xmlns:a16="http://schemas.microsoft.com/office/drawing/2014/main" id="{92AE7F18-BAE6-4AB2-8852-528B868FD83F}"/>
              </a:ext>
            </a:extLst>
          </p:cNvPr>
          <p:cNvSpPr>
            <a:spLocks xmlns:a="http://schemas.openxmlformats.org/drawingml/2006/main" noGrp="1"/>
          </p:cNvSpPr>
          <p:nvPr/>
        </p:nvSpPr>
        <p:spPr>
          <a:xfrm xmlns:a="http://schemas.openxmlformats.org/drawingml/2006/main">
            <a:off x="609600" y="439102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Operational experience supporting science</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9149486ad2e450b"/>
          <a:stretch xmlns:a="http://schemas.openxmlformats.org/drawingml/2006/main"/>
        </p:blipFill>
        <p:spPr>
          <a:xfrm xmlns:a="http://schemas.openxmlformats.org/drawingml/2006/main">
            <a:off x="5861447" y="1733550"/>
            <a:ext cx="5203031" cy="41624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C9A681F9-55BE-427D-9966-BA4E5B1F5940}"/>
              </a:ext>
            </a:extLst>
          </p:cNvPr>
          <p:cNvSpPr>
            <a:spLocks xmlns:a="http://schemas.openxmlformats.org/drawingml/2006/main" noGrp="1"/>
          </p:cNvSpPr>
          <p:nvPr/>
        </p:nvSpPr>
        <p:spPr>
          <a:xfrm xmlns:a="http://schemas.openxmlformats.org/drawingml/2006/main">
            <a:off x="5238750" y="6029325"/>
            <a:ext cx="64484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26772"/>
                </a:solidFill>
                <a:latin typeface="Arial"/>
                <a:ea typeface="Arial"/>
                <a:cs typeface="Arial"/>
              </a:defRPr>
            </a:pPr>
            <a:r>
              <a:rPr sz="1350" b="0">
                <a:solidFill>
                  <a:srgbClr val="526772"/>
                </a:solidFill>
                <a:latin typeface="Arial"/>
                <a:ea typeface="Arial"/>
                <a:cs typeface="Arial"/>
              </a:rPr>
              <a:t>Carrie Worth, NASA research pilot</a:t>
            </a:r>
          </a:p>
        </p:txBody>
      </p:sp>
    </p:spTree>
    <p:extLst>
      <p:ext uri="{BB962C8B-B14F-4D97-AF65-F5344CB8AC3E}">
        <p14:creationId xmlns:p14="http://schemas.microsoft.com/office/powerpoint/2010/main" val="566718403"/>
      </p:ext>
    </p:extLst>
  </p:cSld>
</p:sld>
</file>

<file path=ppt/slides/slide14.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100F3CB-EEDC-49DD-A423-FC086E2950E5}"/>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14</a:t>
            </a:r>
          </a:p>
        </p:txBody>
      </p:sp>
      <p:sp>
        <p:nvSpPr>
          <p:cNvPr id="2" name="">
            <a:extLst xmlns:a="http://schemas.openxmlformats.org/drawingml/2006/main">
              <a:ext uri="{FF2B5EF4-FFF2-40B4-BE49-F238E27FC236}">
                <a16:creationId xmlns:a16="http://schemas.microsoft.com/office/drawing/2014/main" id="{2DCEB9DD-4395-4285-979D-C9A74B11E03E}"/>
              </a:ext>
            </a:extLst>
          </p:cNvPr>
          <p:cNvSpPr>
            <a:spLocks xmlns:a="http://schemas.openxmlformats.org/drawingml/2006/main" noGrp="1"/>
          </p:cNvSpPr>
          <p:nvPr/>
        </p:nvSpPr>
        <p:spPr>
          <a:xfrm xmlns:a="http://schemas.openxmlformats.org/drawingml/2006/main">
            <a:off x="609600" y="552450"/>
            <a:ext cx="11001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Angel Hughes: A Community That Opens Doors</a:t>
            </a:r>
          </a:p>
        </p:txBody>
      </p:sp>
      <p:sp>
        <p:nvSpPr>
          <p:cNvPr id="3" name="">
            <a:extLst xmlns:a="http://schemas.openxmlformats.org/drawingml/2006/main">
              <a:ext uri="{FF2B5EF4-FFF2-40B4-BE49-F238E27FC236}">
                <a16:creationId xmlns:a16="http://schemas.microsoft.com/office/drawing/2014/main" id="{E9304B31-2F61-4545-8882-8E95816B692F}"/>
              </a:ext>
            </a:extLst>
          </p:cNvPr>
          <p:cNvSpPr>
            <a:spLocks xmlns:a="http://schemas.openxmlformats.org/drawingml/2006/main" noGrp="1"/>
          </p:cNvSpPr>
          <p:nvPr/>
        </p:nvSpPr>
        <p:spPr>
          <a:xfrm xmlns:a="http://schemas.openxmlformats.org/drawingml/2006/main">
            <a:off x="609600" y="204787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Co-founder of Sisters of the Skies</a:t>
            </a:r>
          </a:p>
        </p:txBody>
      </p:sp>
      <p:sp>
        <p:nvSpPr>
          <p:cNvPr id="4" name="">
            <a:extLst xmlns:a="http://schemas.openxmlformats.org/drawingml/2006/main">
              <a:ext uri="{FF2B5EF4-FFF2-40B4-BE49-F238E27FC236}">
                <a16:creationId xmlns:a16="http://schemas.microsoft.com/office/drawing/2014/main" id="{4A83CCAA-1051-4BFE-AB5B-D10E485EE72E}"/>
              </a:ext>
            </a:extLst>
          </p:cNvPr>
          <p:cNvSpPr>
            <a:spLocks xmlns:a="http://schemas.openxmlformats.org/drawingml/2006/main" noGrp="1"/>
          </p:cNvSpPr>
          <p:nvPr/>
        </p:nvSpPr>
        <p:spPr>
          <a:xfrm xmlns:a="http://schemas.openxmlformats.org/drawingml/2006/main">
            <a:off x="609600" y="3219450"/>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Mentorship and scholarships</a:t>
            </a:r>
          </a:p>
        </p:txBody>
      </p:sp>
      <p:sp>
        <p:nvSpPr>
          <p:cNvPr id="5" name="">
            <a:extLst xmlns:a="http://schemas.openxmlformats.org/drawingml/2006/main">
              <a:ext uri="{FF2B5EF4-FFF2-40B4-BE49-F238E27FC236}">
                <a16:creationId xmlns:a16="http://schemas.microsoft.com/office/drawing/2014/main" id="{98EC1B02-BE42-46EC-B52D-46EFFC2DB058}"/>
              </a:ext>
            </a:extLst>
          </p:cNvPr>
          <p:cNvSpPr>
            <a:spLocks xmlns:a="http://schemas.openxmlformats.org/drawingml/2006/main" noGrp="1"/>
          </p:cNvSpPr>
          <p:nvPr/>
        </p:nvSpPr>
        <p:spPr>
          <a:xfrm xmlns:a="http://schemas.openxmlformats.org/drawingml/2006/main">
            <a:off x="609600" y="439102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Outreach for future women pilots of color</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5c8adf92aab44dc"/>
          <a:stretch xmlns:a="http://schemas.openxmlformats.org/drawingml/2006/main"/>
        </p:blipFill>
        <p:spPr>
          <a:xfrm xmlns:a="http://schemas.openxmlformats.org/drawingml/2006/main">
            <a:off x="5238750" y="2001143"/>
            <a:ext cx="6448425" cy="3627239"/>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085EC7BD-DB24-4AA3-BAAA-B4DA43049CC0}"/>
              </a:ext>
            </a:extLst>
          </p:cNvPr>
          <p:cNvSpPr>
            <a:spLocks xmlns:a="http://schemas.openxmlformats.org/drawingml/2006/main" noGrp="1"/>
          </p:cNvSpPr>
          <p:nvPr/>
        </p:nvSpPr>
        <p:spPr>
          <a:xfrm xmlns:a="http://schemas.openxmlformats.org/drawingml/2006/main">
            <a:off x="5238750" y="6029325"/>
            <a:ext cx="64484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26772"/>
                </a:solidFill>
                <a:latin typeface="Arial"/>
                <a:ea typeface="Arial"/>
                <a:cs typeface="Arial"/>
              </a:defRPr>
            </a:pPr>
            <a:r>
              <a:rPr sz="1350" b="0">
                <a:solidFill>
                  <a:srgbClr val="526772"/>
                </a:solidFill>
                <a:latin typeface="Arial"/>
                <a:ea typeface="Arial"/>
                <a:cs typeface="Arial"/>
              </a:rPr>
              <a:t>Christine Angel Hughes, Sisters of the Skies co-founder</a:t>
            </a:r>
          </a:p>
        </p:txBody>
      </p:sp>
    </p:spTree>
    <p:extLst>
      <p:ext uri="{BB962C8B-B14F-4D97-AF65-F5344CB8AC3E}">
        <p14:creationId xmlns:p14="http://schemas.microsoft.com/office/powerpoint/2010/main" val="257866035"/>
      </p:ext>
    </p:extLst>
  </p:cSld>
</p:sld>
</file>

<file path=ppt/slides/slide15.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7E4E93D-583B-45BF-A372-FC2C35AC9164}"/>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15</a:t>
            </a:r>
          </a:p>
        </p:txBody>
      </p:sp>
      <p:sp>
        <p:nvSpPr>
          <p:cNvPr id="2" name="">
            <a:extLst xmlns:a="http://schemas.openxmlformats.org/drawingml/2006/main">
              <a:ext uri="{FF2B5EF4-FFF2-40B4-BE49-F238E27FC236}">
                <a16:creationId xmlns:a16="http://schemas.microsoft.com/office/drawing/2014/main" id="{88C85A05-2200-4336-9CC0-0DBE708F4392}"/>
              </a:ext>
            </a:extLst>
          </p:cNvPr>
          <p:cNvSpPr>
            <a:spLocks xmlns:a="http://schemas.openxmlformats.org/drawingml/2006/main" noGrp="1"/>
          </p:cNvSpPr>
          <p:nvPr/>
        </p:nvSpPr>
        <p:spPr>
          <a:xfrm xmlns:a="http://schemas.openxmlformats.org/drawingml/2006/main">
            <a:off x="609600" y="552450"/>
            <a:ext cx="11001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Christine Kelley: F-35 Pilot and Instructor</a:t>
            </a:r>
          </a:p>
        </p:txBody>
      </p:sp>
      <p:sp>
        <p:nvSpPr>
          <p:cNvPr id="3" name="">
            <a:extLst xmlns:a="http://schemas.openxmlformats.org/drawingml/2006/main">
              <a:ext uri="{FF2B5EF4-FFF2-40B4-BE49-F238E27FC236}">
                <a16:creationId xmlns:a16="http://schemas.microsoft.com/office/drawing/2014/main" id="{25A4D0BE-38CA-4B2C-AE42-E0EDD2D69862}"/>
              </a:ext>
            </a:extLst>
          </p:cNvPr>
          <p:cNvSpPr>
            <a:spLocks xmlns:a="http://schemas.openxmlformats.org/drawingml/2006/main" noGrp="1"/>
          </p:cNvSpPr>
          <p:nvPr/>
        </p:nvSpPr>
        <p:spPr>
          <a:xfrm xmlns:a="http://schemas.openxmlformats.org/drawingml/2006/main">
            <a:off x="609600" y="204787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First woman to fly the F-35 in 2015</a:t>
            </a:r>
          </a:p>
        </p:txBody>
      </p:sp>
      <p:sp>
        <p:nvSpPr>
          <p:cNvPr id="4" name="">
            <a:extLst xmlns:a="http://schemas.openxmlformats.org/drawingml/2006/main">
              <a:ext uri="{FF2B5EF4-FFF2-40B4-BE49-F238E27FC236}">
                <a16:creationId xmlns:a16="http://schemas.microsoft.com/office/drawing/2014/main" id="{A65FC990-923B-472F-80B2-770FA7ACBDE1}"/>
              </a:ext>
            </a:extLst>
          </p:cNvPr>
          <p:cNvSpPr>
            <a:spLocks xmlns:a="http://schemas.openxmlformats.org/drawingml/2006/main" noGrp="1"/>
          </p:cNvSpPr>
          <p:nvPr/>
        </p:nvSpPr>
        <p:spPr>
          <a:xfrm xmlns:a="http://schemas.openxmlformats.org/drawingml/2006/main">
            <a:off x="609600" y="3219450"/>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F-15E and F-35A experience</a:t>
            </a:r>
          </a:p>
        </p:txBody>
      </p:sp>
      <p:sp>
        <p:nvSpPr>
          <p:cNvPr id="5" name="">
            <a:extLst xmlns:a="http://schemas.openxmlformats.org/drawingml/2006/main">
              <a:ext uri="{FF2B5EF4-FFF2-40B4-BE49-F238E27FC236}">
                <a16:creationId xmlns:a16="http://schemas.microsoft.com/office/drawing/2014/main" id="{C58C8412-9E25-4646-90CC-6294ADDAA118}"/>
              </a:ext>
            </a:extLst>
          </p:cNvPr>
          <p:cNvSpPr>
            <a:spLocks xmlns:a="http://schemas.openxmlformats.org/drawingml/2006/main" noGrp="1"/>
          </p:cNvSpPr>
          <p:nvPr/>
        </p:nvSpPr>
        <p:spPr>
          <a:xfrm xmlns:a="http://schemas.openxmlformats.org/drawingml/2006/main">
            <a:off x="609600" y="4391025"/>
            <a:ext cx="433387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Simulator and academic instruction for F-35A pilots</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948901ee24434a8b"/>
          <a:stretch xmlns:a="http://schemas.openxmlformats.org/drawingml/2006/main"/>
        </p:blipFill>
        <p:spPr>
          <a:xfrm xmlns:a="http://schemas.openxmlformats.org/drawingml/2006/main">
            <a:off x="7123126" y="1733550"/>
            <a:ext cx="2679673" cy="41624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957F3090-09D9-4200-8807-BF5972784F66}"/>
              </a:ext>
            </a:extLst>
          </p:cNvPr>
          <p:cNvSpPr>
            <a:spLocks xmlns:a="http://schemas.openxmlformats.org/drawingml/2006/main" noGrp="1"/>
          </p:cNvSpPr>
          <p:nvPr/>
        </p:nvSpPr>
        <p:spPr>
          <a:xfrm xmlns:a="http://schemas.openxmlformats.org/drawingml/2006/main">
            <a:off x="5238750" y="6029325"/>
            <a:ext cx="64484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26772"/>
                </a:solidFill>
                <a:latin typeface="Arial"/>
                <a:ea typeface="Arial"/>
                <a:cs typeface="Arial"/>
              </a:defRPr>
            </a:pPr>
            <a:r>
              <a:rPr sz="1350" b="0">
                <a:solidFill>
                  <a:srgbClr val="526772"/>
                </a:solidFill>
                <a:latin typeface="Arial"/>
                <a:ea typeface="Arial"/>
                <a:cs typeface="Arial"/>
              </a:rPr>
              <a:t>Lt. Col. (Ret.) Christine “Grinder” Kelley</a:t>
            </a:r>
          </a:p>
        </p:txBody>
      </p:sp>
    </p:spTree>
    <p:extLst>
      <p:ext uri="{BB962C8B-B14F-4D97-AF65-F5344CB8AC3E}">
        <p14:creationId xmlns:p14="http://schemas.microsoft.com/office/powerpoint/2010/main" val="2059519143"/>
      </p:ext>
    </p:extLst>
  </p:cSld>
</p:sld>
</file>

<file path=ppt/slides/slide16.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2FC6CE1-E3BB-40A2-809C-E8F6B2B362FE}"/>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16</a:t>
            </a:r>
          </a:p>
        </p:txBody>
      </p:sp>
      <p:sp>
        <p:nvSpPr>
          <p:cNvPr id="2" name="">
            <a:extLst xmlns:a="http://schemas.openxmlformats.org/drawingml/2006/main">
              <a:ext uri="{FF2B5EF4-FFF2-40B4-BE49-F238E27FC236}">
                <a16:creationId xmlns:a16="http://schemas.microsoft.com/office/drawing/2014/main" id="{FFAD7836-1464-4857-94C9-73083986DDAC}"/>
              </a:ext>
            </a:extLst>
          </p:cNvPr>
          <p:cNvSpPr>
            <a:spLocks xmlns:a="http://schemas.openxmlformats.org/drawingml/2006/main" noGrp="1"/>
          </p:cNvSpPr>
          <p:nvPr/>
        </p:nvSpPr>
        <p:spPr>
          <a:xfrm xmlns:a="http://schemas.openxmlformats.org/drawingml/2006/main">
            <a:off x="552450" y="476250"/>
            <a:ext cx="110490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Western Air: Ownership and Leadership</a:t>
            </a:r>
          </a:p>
        </p:txBody>
      </p:sp>
      <p:sp>
        <p:nvSpPr>
          <p:cNvPr id="3" name="">
            <a:extLst xmlns:a="http://schemas.openxmlformats.org/drawingml/2006/main">
              <a:ext uri="{FF2B5EF4-FFF2-40B4-BE49-F238E27FC236}">
                <a16:creationId xmlns:a16="http://schemas.microsoft.com/office/drawing/2014/main" id="{B972282C-DA7F-4E65-933E-7E3D47C9DB7D}"/>
              </a:ext>
            </a:extLst>
          </p:cNvPr>
          <p:cNvSpPr>
            <a:spLocks xmlns:a="http://schemas.openxmlformats.org/drawingml/2006/main" noGrp="1"/>
          </p:cNvSpPr>
          <p:nvPr/>
        </p:nvSpPr>
        <p:spPr>
          <a:xfrm xmlns:a="http://schemas.openxmlformats.org/drawingml/2006/main">
            <a:off x="590550" y="1990725"/>
            <a:ext cx="4495800"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Shandrice Woodside-Rolle</a:t>
            </a:r>
          </a:p>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Co-founder and COO</a:t>
            </a:r>
          </a:p>
        </p:txBody>
      </p:sp>
      <p:sp>
        <p:nvSpPr>
          <p:cNvPr id="4" name="">
            <a:extLst xmlns:a="http://schemas.openxmlformats.org/drawingml/2006/main">
              <a:ext uri="{FF2B5EF4-FFF2-40B4-BE49-F238E27FC236}">
                <a16:creationId xmlns:a16="http://schemas.microsoft.com/office/drawing/2014/main" id="{81F16833-6ECA-4DAC-81B1-ABB70AE9C014}"/>
              </a:ext>
            </a:extLst>
          </p:cNvPr>
          <p:cNvSpPr>
            <a:spLocks xmlns:a="http://schemas.openxmlformats.org/drawingml/2006/main" noGrp="1"/>
          </p:cNvSpPr>
          <p:nvPr/>
        </p:nvSpPr>
        <p:spPr>
          <a:xfrm xmlns:a="http://schemas.openxmlformats.org/drawingml/2006/main">
            <a:off x="590550" y="3362325"/>
            <a:ext cx="4495800"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Sherrexcia “Rexy” Rolle</a:t>
            </a:r>
          </a:p>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President and CEO</a:t>
            </a:r>
          </a:p>
        </p:txBody>
      </p:sp>
      <p:sp>
        <p:nvSpPr>
          <p:cNvPr id="5" name="">
            <a:extLst xmlns:a="http://schemas.openxmlformats.org/drawingml/2006/main">
              <a:ext uri="{FF2B5EF4-FFF2-40B4-BE49-F238E27FC236}">
                <a16:creationId xmlns:a16="http://schemas.microsoft.com/office/drawing/2014/main" id="{DFD76A87-090E-4725-9C73-938209DBD1DC}"/>
              </a:ext>
            </a:extLst>
          </p:cNvPr>
          <p:cNvSpPr>
            <a:spLocks xmlns:a="http://schemas.openxmlformats.org/drawingml/2006/main" noGrp="1"/>
          </p:cNvSpPr>
          <p:nvPr/>
        </p:nvSpPr>
        <p:spPr>
          <a:xfrm xmlns:a="http://schemas.openxmlformats.org/drawingml/2006/main">
            <a:off x="590550" y="4733925"/>
            <a:ext cx="4495800"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1">
                <a:solidFill>
                  <a:srgbClr val="187B7A"/>
                </a:solidFill>
                <a:latin typeface="Arial"/>
                <a:ea typeface="Arial"/>
                <a:cs typeface="Arial"/>
              </a:defRPr>
            </a:pPr>
            <a:r>
              <a:rPr sz="2325" b="1">
                <a:solidFill>
                  <a:srgbClr val="187B7A"/>
                </a:solidFill>
                <a:latin typeface="Arial"/>
                <a:ea typeface="Arial"/>
                <a:cs typeface="Arial"/>
              </a:rPr>
              <a:t>Black family-owned airline in The Bahamas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4449c46fe5a4532"/>
          <a:stretch xmlns:a="http://schemas.openxmlformats.org/drawingml/2006/main"/>
        </p:blipFill>
        <p:spPr>
          <a:xfrm xmlns:a="http://schemas.openxmlformats.org/drawingml/2006/main">
            <a:off x="6886410" y="1695450"/>
            <a:ext cx="3276930" cy="21526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7B1FAC17-F5DD-4165-B578-F821584536F4}"/>
              </a:ext>
            </a:extLst>
          </p:cNvPr>
          <p:cNvSpPr>
            <a:spLocks xmlns:a="http://schemas.openxmlformats.org/drawingml/2006/main" noGrp="1"/>
          </p:cNvSpPr>
          <p:nvPr/>
        </p:nvSpPr>
        <p:spPr>
          <a:xfrm xmlns:a="http://schemas.openxmlformats.org/drawingml/2006/main">
            <a:off x="5381625" y="3905250"/>
            <a:ext cx="6286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26772"/>
                </a:solidFill>
                <a:latin typeface="Arial"/>
                <a:ea typeface="Arial"/>
                <a:cs typeface="Arial"/>
              </a:defRPr>
            </a:pPr>
            <a:r>
              <a:rPr sz="1350" b="0">
                <a:solidFill>
                  <a:srgbClr val="526772"/>
                </a:solidFill>
                <a:latin typeface="Arial"/>
                <a:ea typeface="Arial"/>
                <a:cs typeface="Arial"/>
              </a:rPr>
              <a:t>Founders: Captain Rex Rolle and Shandrice Woodside-Rolle</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e24e370f50b24e7e"/>
          <a:stretch xmlns:a="http://schemas.openxmlformats.org/drawingml/2006/main"/>
        </p:blipFill>
        <p:spPr>
          <a:xfrm xmlns:a="http://schemas.openxmlformats.org/drawingml/2006/main">
            <a:off x="7304819" y="4343400"/>
            <a:ext cx="2440112" cy="162877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2E2B84B0-521B-4649-9231-68B175FCCEB6}"/>
              </a:ext>
            </a:extLst>
          </p:cNvPr>
          <p:cNvSpPr>
            <a:spLocks xmlns:a="http://schemas.openxmlformats.org/drawingml/2006/main" noGrp="1"/>
          </p:cNvSpPr>
          <p:nvPr/>
        </p:nvSpPr>
        <p:spPr>
          <a:xfrm xmlns:a="http://schemas.openxmlformats.org/drawingml/2006/main">
            <a:off x="5381625" y="6096000"/>
            <a:ext cx="628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26772"/>
                </a:solidFill>
                <a:latin typeface="Arial"/>
                <a:ea typeface="Arial"/>
                <a:cs typeface="Arial"/>
              </a:defRPr>
            </a:pPr>
            <a:r>
              <a:rPr sz="1350" b="0">
                <a:solidFill>
                  <a:srgbClr val="526772"/>
                </a:solidFill>
                <a:latin typeface="Arial"/>
                <a:ea typeface="Arial"/>
                <a:cs typeface="Arial"/>
              </a:rPr>
              <a:t>Sherrexcia “Rexy” Rolle, President and CEO</a:t>
            </a:r>
          </a:p>
        </p:txBody>
      </p:sp>
    </p:spTree>
    <p:extLst>
      <p:ext uri="{BB962C8B-B14F-4D97-AF65-F5344CB8AC3E}">
        <p14:creationId xmlns:p14="http://schemas.microsoft.com/office/powerpoint/2010/main" val="1968435925"/>
      </p:ext>
    </p:extLst>
  </p:cSld>
</p:sld>
</file>

<file path=ppt/slides/slide17.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E7F0327A-8C30-40A2-A3A7-911C059E1C90}"/>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17</a:t>
            </a:r>
          </a:p>
        </p:txBody>
      </p:sp>
      <p:sp>
        <p:nvSpPr>
          <p:cNvPr id="2" name="">
            <a:extLst xmlns:a="http://schemas.openxmlformats.org/drawingml/2006/main">
              <a:ext uri="{FF2B5EF4-FFF2-40B4-BE49-F238E27FC236}">
                <a16:creationId xmlns:a16="http://schemas.microsoft.com/office/drawing/2014/main" id="{C4E677E0-53DE-4495-95F4-E5F48F039A44}"/>
              </a:ext>
            </a:extLst>
          </p:cNvPr>
          <p:cNvSpPr>
            <a:spLocks xmlns:a="http://schemas.openxmlformats.org/drawingml/2006/main" noGrp="1"/>
          </p:cNvSpPr>
          <p:nvPr/>
        </p:nvSpPr>
        <p:spPr>
          <a:xfrm xmlns:a="http://schemas.openxmlformats.org/drawingml/2006/main">
            <a:off x="571500" y="514350"/>
            <a:ext cx="11049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600" b="1">
                <a:solidFill>
                  <a:srgbClr val="152E3D"/>
                </a:solidFill>
                <a:latin typeface="Arial"/>
                <a:ea typeface="Arial"/>
                <a:cs typeface="Arial"/>
              </a:defRPr>
            </a:pPr>
            <a:r>
              <a:rPr sz="3600" b="1">
                <a:solidFill>
                  <a:srgbClr val="152E3D"/>
                </a:solidFill>
                <a:latin typeface="Arial"/>
                <a:ea typeface="Arial"/>
                <a:cs typeface="Arial"/>
              </a:rPr>
              <a:t>Ten Recent Aviation Firsts</a:t>
            </a:r>
          </a:p>
        </p:txBody>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ffb0151f8b8241ea"/>
          <a:stretch xmlns:a="http://schemas.openxmlformats.org/drawingml/2006/main"/>
        </p:blipFill>
        <p:spPr>
          <a:xfrm xmlns:a="http://schemas.openxmlformats.org/drawingml/2006/main">
            <a:off x="942975" y="1257300"/>
            <a:ext cx="1143000" cy="1428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97EBA46-07F0-404B-B944-8A559997E994}"/>
              </a:ext>
            </a:extLst>
          </p:cNvPr>
          <p:cNvSpPr>
            <a:spLocks xmlns:a="http://schemas.openxmlformats.org/drawingml/2006/main" noGrp="1"/>
          </p:cNvSpPr>
          <p:nvPr/>
        </p:nvSpPr>
        <p:spPr>
          <a:xfrm xmlns:a="http://schemas.openxmlformats.org/drawingml/2006/main">
            <a:off x="457200" y="2771775"/>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1">
                <a:solidFill>
                  <a:srgbClr val="187B7A"/>
                </a:solidFill>
                <a:latin typeface="Arial"/>
                <a:ea typeface="Arial"/>
                <a:cs typeface="Arial"/>
              </a:defRPr>
            </a:pPr>
            <a:r>
              <a:rPr sz="1575" b="1">
                <a:solidFill>
                  <a:srgbClr val="187B7A"/>
                </a:solidFill>
                <a:latin typeface="Arial"/>
                <a:ea typeface="Arial"/>
                <a:cs typeface="Arial"/>
              </a:rPr>
              <a:t>Eileen Collins</a:t>
            </a:r>
          </a:p>
        </p:txBody>
      </p:sp>
      <p:sp>
        <p:nvSpPr>
          <p:cNvPr id="5" name="">
            <a:extLst xmlns:a="http://schemas.openxmlformats.org/drawingml/2006/main">
              <a:ext uri="{FF2B5EF4-FFF2-40B4-BE49-F238E27FC236}">
                <a16:creationId xmlns:a16="http://schemas.microsoft.com/office/drawing/2014/main" id="{72D8ADCB-497C-4009-9A83-479B1043FCC2}"/>
              </a:ext>
            </a:extLst>
          </p:cNvPr>
          <p:cNvSpPr>
            <a:spLocks xmlns:a="http://schemas.openxmlformats.org/drawingml/2006/main" noGrp="1"/>
          </p:cNvSpPr>
          <p:nvPr/>
        </p:nvSpPr>
        <p:spPr>
          <a:xfrm xmlns:a="http://schemas.openxmlformats.org/drawingml/2006/main">
            <a:off x="457200" y="3152775"/>
            <a:ext cx="21526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1999 · First woman</a:t>
            </a:r>
          </a:p>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Space Shuttle commander</a:t>
            </a:r>
          </a:p>
        </p:txBody>
      </p:sp>
      <p:pic>
        <p:nvPicPr>
          <p:cNvPr id="38" name=""/>
          <p:cNvPicPr>
            <a:picLocks xmlns:a="http://schemas.openxmlformats.org/drawingml/2006/main" noChangeAspect="1"/>
          </p:cNvPicPr>
          <p:nvPr/>
        </p:nvPicPr>
        <p:blipFill>
          <a:blip xmlns:r="http://schemas.openxmlformats.org/officeDocument/2006/relationships" xmlns:a="http://schemas.openxmlformats.org/drawingml/2006/main" r:embed="R659469fd575d4675"/>
          <a:stretch xmlns:a="http://schemas.openxmlformats.org/drawingml/2006/main"/>
        </p:blipFill>
        <p:spPr>
          <a:xfrm xmlns:a="http://schemas.openxmlformats.org/drawingml/2006/main">
            <a:off x="3300067" y="1257300"/>
            <a:ext cx="981767" cy="14287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224B766F-FE1A-42A9-BFC5-EA55BD074F6A}"/>
              </a:ext>
            </a:extLst>
          </p:cNvPr>
          <p:cNvSpPr>
            <a:spLocks xmlns:a="http://schemas.openxmlformats.org/drawingml/2006/main" noGrp="1"/>
          </p:cNvSpPr>
          <p:nvPr/>
        </p:nvSpPr>
        <p:spPr>
          <a:xfrm xmlns:a="http://schemas.openxmlformats.org/drawingml/2006/main">
            <a:off x="2733675" y="2771775"/>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1">
                <a:solidFill>
                  <a:srgbClr val="187B7A"/>
                </a:solidFill>
                <a:latin typeface="Arial"/>
                <a:ea typeface="Arial"/>
                <a:cs typeface="Arial"/>
              </a:defRPr>
            </a:pPr>
            <a:r>
              <a:rPr sz="1575" b="1">
                <a:solidFill>
                  <a:srgbClr val="187B7A"/>
                </a:solidFill>
                <a:latin typeface="Arial"/>
                <a:ea typeface="Arial"/>
                <a:cs typeface="Arial"/>
              </a:rPr>
              <a:t>Nicole Malachowski</a:t>
            </a:r>
          </a:p>
        </p:txBody>
      </p:sp>
      <p:sp>
        <p:nvSpPr>
          <p:cNvPr id="8" name="">
            <a:extLst xmlns:a="http://schemas.openxmlformats.org/drawingml/2006/main">
              <a:ext uri="{FF2B5EF4-FFF2-40B4-BE49-F238E27FC236}">
                <a16:creationId xmlns:a16="http://schemas.microsoft.com/office/drawing/2014/main" id="{ADA29FB0-E2E1-403F-BC5A-2902CE3A4092}"/>
              </a:ext>
            </a:extLst>
          </p:cNvPr>
          <p:cNvSpPr>
            <a:spLocks xmlns:a="http://schemas.openxmlformats.org/drawingml/2006/main" noGrp="1"/>
          </p:cNvSpPr>
          <p:nvPr/>
        </p:nvSpPr>
        <p:spPr>
          <a:xfrm xmlns:a="http://schemas.openxmlformats.org/drawingml/2006/main">
            <a:off x="2733675" y="3152775"/>
            <a:ext cx="21526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2005 selection · First</a:t>
            </a:r>
          </a:p>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woman Thunderbirds pilot</a:t>
            </a:r>
          </a:p>
        </p:txBody>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68d78cd650524d24"/>
          <a:stretch xmlns:a="http://schemas.openxmlformats.org/drawingml/2006/main"/>
        </p:blipFill>
        <p:spPr>
          <a:xfrm xmlns:a="http://schemas.openxmlformats.org/drawingml/2006/main">
            <a:off x="5603545" y="1257300"/>
            <a:ext cx="927760" cy="142875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136FF40C-357F-40FD-ACEE-E46055DA3C7C}"/>
              </a:ext>
            </a:extLst>
          </p:cNvPr>
          <p:cNvSpPr>
            <a:spLocks xmlns:a="http://schemas.openxmlformats.org/drawingml/2006/main" noGrp="1"/>
          </p:cNvSpPr>
          <p:nvPr/>
        </p:nvSpPr>
        <p:spPr>
          <a:xfrm xmlns:a="http://schemas.openxmlformats.org/drawingml/2006/main">
            <a:off x="5010150" y="2771775"/>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1">
                <a:solidFill>
                  <a:srgbClr val="187B7A"/>
                </a:solidFill>
                <a:latin typeface="Arial"/>
                <a:ea typeface="Arial"/>
                <a:cs typeface="Arial"/>
              </a:defRPr>
            </a:pPr>
            <a:r>
              <a:rPr sz="1575" b="1">
                <a:solidFill>
                  <a:srgbClr val="187B7A"/>
                </a:solidFill>
                <a:latin typeface="Arial"/>
                <a:ea typeface="Arial"/>
                <a:cs typeface="Arial"/>
              </a:rPr>
              <a:t>Peggy Whitson</a:t>
            </a:r>
          </a:p>
        </p:txBody>
      </p:sp>
      <p:sp>
        <p:nvSpPr>
          <p:cNvPr id="11" name="">
            <a:extLst xmlns:a="http://schemas.openxmlformats.org/drawingml/2006/main">
              <a:ext uri="{FF2B5EF4-FFF2-40B4-BE49-F238E27FC236}">
                <a16:creationId xmlns:a16="http://schemas.microsoft.com/office/drawing/2014/main" id="{2414AB5F-BC39-4A54-9919-03FE34C835D3}"/>
              </a:ext>
            </a:extLst>
          </p:cNvPr>
          <p:cNvSpPr>
            <a:spLocks xmlns:a="http://schemas.openxmlformats.org/drawingml/2006/main" noGrp="1"/>
          </p:cNvSpPr>
          <p:nvPr/>
        </p:nvSpPr>
        <p:spPr>
          <a:xfrm xmlns:a="http://schemas.openxmlformats.org/drawingml/2006/main">
            <a:off x="5010150" y="3152775"/>
            <a:ext cx="21526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2007 · First woman</a:t>
            </a:r>
          </a:p>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ISS commander</a:t>
            </a:r>
          </a:p>
        </p:txBody>
      </p:sp>
      <p:pic>
        <p:nvPicPr>
          <p:cNvPr id="44" name=""/>
          <p:cNvPicPr>
            <a:picLocks xmlns:a="http://schemas.openxmlformats.org/drawingml/2006/main" noChangeAspect="1"/>
          </p:cNvPicPr>
          <p:nvPr/>
        </p:nvPicPr>
        <p:blipFill>
          <a:blip xmlns:r="http://schemas.openxmlformats.org/officeDocument/2006/relationships" xmlns:a="http://schemas.openxmlformats.org/drawingml/2006/main" r:embed="Rb053f9a40e334e87"/>
          <a:stretch xmlns:a="http://schemas.openxmlformats.org/drawingml/2006/main"/>
        </p:blipFill>
        <p:spPr>
          <a:xfrm xmlns:a="http://schemas.openxmlformats.org/drawingml/2006/main">
            <a:off x="7772400" y="1257300"/>
            <a:ext cx="1143000" cy="1428750"/>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C6738C14-8AA8-4C07-8F0A-9E40B450271A}"/>
              </a:ext>
            </a:extLst>
          </p:cNvPr>
          <p:cNvSpPr>
            <a:spLocks xmlns:a="http://schemas.openxmlformats.org/drawingml/2006/main" noGrp="1"/>
          </p:cNvSpPr>
          <p:nvPr/>
        </p:nvSpPr>
        <p:spPr>
          <a:xfrm xmlns:a="http://schemas.openxmlformats.org/drawingml/2006/main">
            <a:off x="7286625" y="2771775"/>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1">
                <a:solidFill>
                  <a:srgbClr val="187B7A"/>
                </a:solidFill>
                <a:latin typeface="Arial"/>
                <a:ea typeface="Arial"/>
                <a:cs typeface="Arial"/>
              </a:defRPr>
            </a:pPr>
            <a:r>
              <a:rPr sz="1575" b="1">
                <a:solidFill>
                  <a:srgbClr val="187B7A"/>
                </a:solidFill>
                <a:latin typeface="Arial"/>
                <a:ea typeface="Arial"/>
                <a:cs typeface="Arial"/>
              </a:rPr>
              <a:t>Jeannie Leavitt</a:t>
            </a:r>
          </a:p>
        </p:txBody>
      </p:sp>
      <p:sp>
        <p:nvSpPr>
          <p:cNvPr id="14" name="">
            <a:extLst xmlns:a="http://schemas.openxmlformats.org/drawingml/2006/main">
              <a:ext uri="{FF2B5EF4-FFF2-40B4-BE49-F238E27FC236}">
                <a16:creationId xmlns:a16="http://schemas.microsoft.com/office/drawing/2014/main" id="{894AC772-9C35-44F3-A622-83C97250AB7F}"/>
              </a:ext>
            </a:extLst>
          </p:cNvPr>
          <p:cNvSpPr>
            <a:spLocks xmlns:a="http://schemas.openxmlformats.org/drawingml/2006/main" noGrp="1"/>
          </p:cNvSpPr>
          <p:nvPr/>
        </p:nvSpPr>
        <p:spPr>
          <a:xfrm xmlns:a="http://schemas.openxmlformats.org/drawingml/2006/main">
            <a:off x="7286625" y="3152775"/>
            <a:ext cx="21526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2012 · First woman to</a:t>
            </a:r>
          </a:p>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lead a USAF fighter wing</a:t>
            </a:r>
          </a:p>
        </p:txBody>
      </p:sp>
      <p:pic>
        <p:nvPicPr>
          <p:cNvPr id="47" name=""/>
          <p:cNvPicPr>
            <a:picLocks xmlns:a="http://schemas.openxmlformats.org/drawingml/2006/main" noChangeAspect="1"/>
          </p:cNvPicPr>
          <p:nvPr/>
        </p:nvPicPr>
        <p:blipFill>
          <a:blip xmlns:r="http://schemas.openxmlformats.org/officeDocument/2006/relationships" xmlns:a="http://schemas.openxmlformats.org/drawingml/2006/main" r:embed="Read377e57b6346b0"/>
          <a:stretch xmlns:a="http://schemas.openxmlformats.org/drawingml/2006/main"/>
        </p:blipFill>
        <p:spPr>
          <a:xfrm xmlns:a="http://schemas.openxmlformats.org/drawingml/2006/main">
            <a:off x="10076208" y="1257300"/>
            <a:ext cx="1088335" cy="1428750"/>
          </a:xfrm>
          <a:prstGeom xmlns:a="http://schemas.openxmlformats.org/drawingml/2006/main" prst="rect">
            <a:avLst/>
          </a:prstGeom>
        </p:spPr>
      </p:pic>
      <p:sp>
        <p:nvSpPr>
          <p:cNvPr id="16" name="">
            <a:extLst xmlns:a="http://schemas.openxmlformats.org/drawingml/2006/main">
              <a:ext uri="{FF2B5EF4-FFF2-40B4-BE49-F238E27FC236}">
                <a16:creationId xmlns:a16="http://schemas.microsoft.com/office/drawing/2014/main" id="{C2578180-A279-4351-8050-559E5EA05134}"/>
              </a:ext>
            </a:extLst>
          </p:cNvPr>
          <p:cNvSpPr>
            <a:spLocks xmlns:a="http://schemas.openxmlformats.org/drawingml/2006/main" noGrp="1"/>
          </p:cNvSpPr>
          <p:nvPr/>
        </p:nvSpPr>
        <p:spPr>
          <a:xfrm xmlns:a="http://schemas.openxmlformats.org/drawingml/2006/main">
            <a:off x="9563100" y="2771775"/>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1">
                <a:solidFill>
                  <a:srgbClr val="187B7A"/>
                </a:solidFill>
                <a:latin typeface="Arial"/>
                <a:ea typeface="Arial"/>
                <a:cs typeface="Arial"/>
              </a:defRPr>
            </a:pPr>
            <a:r>
              <a:rPr sz="1575" b="1">
                <a:solidFill>
                  <a:srgbClr val="187B7A"/>
                </a:solidFill>
                <a:latin typeface="Arial"/>
                <a:ea typeface="Arial"/>
                <a:cs typeface="Arial"/>
              </a:rPr>
              <a:t>Stephanie Johnson</a:t>
            </a:r>
          </a:p>
        </p:txBody>
      </p:sp>
      <p:sp>
        <p:nvSpPr>
          <p:cNvPr id="17" name="">
            <a:extLst xmlns:a="http://schemas.openxmlformats.org/drawingml/2006/main">
              <a:ext uri="{FF2B5EF4-FFF2-40B4-BE49-F238E27FC236}">
                <a16:creationId xmlns:a16="http://schemas.microsoft.com/office/drawing/2014/main" id="{14492333-4C3B-4DBA-A409-51184A81A4B5}"/>
              </a:ext>
            </a:extLst>
          </p:cNvPr>
          <p:cNvSpPr>
            <a:spLocks xmlns:a="http://schemas.openxmlformats.org/drawingml/2006/main" noGrp="1"/>
          </p:cNvSpPr>
          <p:nvPr/>
        </p:nvSpPr>
        <p:spPr>
          <a:xfrm xmlns:a="http://schemas.openxmlformats.org/drawingml/2006/main">
            <a:off x="9563100" y="3152775"/>
            <a:ext cx="21526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2016 · Delta’s first</a:t>
            </a:r>
          </a:p>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Black woman captain</a:t>
            </a:r>
          </a:p>
        </p:txBody>
      </p:sp>
      <p:pic>
        <p:nvPicPr>
          <p:cNvPr id="50" name=""/>
          <p:cNvPicPr>
            <a:picLocks xmlns:a="http://schemas.openxmlformats.org/drawingml/2006/main" noChangeAspect="1"/>
          </p:cNvPicPr>
          <p:nvPr/>
        </p:nvPicPr>
        <p:blipFill>
          <a:blip xmlns:r="http://schemas.openxmlformats.org/officeDocument/2006/relationships" xmlns:a="http://schemas.openxmlformats.org/drawingml/2006/main" r:embed="R1d32b18deba34dbb"/>
          <a:stretch xmlns:a="http://schemas.openxmlformats.org/drawingml/2006/main"/>
        </p:blipFill>
        <p:spPr>
          <a:xfrm xmlns:a="http://schemas.openxmlformats.org/drawingml/2006/main">
            <a:off x="978962" y="4095750"/>
            <a:ext cx="1071027" cy="1428750"/>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F3E0298A-846C-45B4-B6E6-7FCE388AD187}"/>
              </a:ext>
            </a:extLst>
          </p:cNvPr>
          <p:cNvSpPr>
            <a:spLocks xmlns:a="http://schemas.openxmlformats.org/drawingml/2006/main" noGrp="1"/>
          </p:cNvSpPr>
          <p:nvPr/>
        </p:nvSpPr>
        <p:spPr>
          <a:xfrm xmlns:a="http://schemas.openxmlformats.org/drawingml/2006/main">
            <a:off x="457200" y="5610225"/>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1">
                <a:solidFill>
                  <a:srgbClr val="187B7A"/>
                </a:solidFill>
                <a:latin typeface="Arial"/>
                <a:ea typeface="Arial"/>
                <a:cs typeface="Arial"/>
              </a:defRPr>
            </a:pPr>
            <a:r>
              <a:rPr sz="1575" b="1">
                <a:solidFill>
                  <a:srgbClr val="187B7A"/>
                </a:solidFill>
                <a:latin typeface="Arial"/>
                <a:ea typeface="Arial"/>
                <a:cs typeface="Arial"/>
              </a:rPr>
              <a:t>Madeline Swegle</a:t>
            </a:r>
          </a:p>
        </p:txBody>
      </p:sp>
      <p:sp>
        <p:nvSpPr>
          <p:cNvPr id="20" name="">
            <a:extLst xmlns:a="http://schemas.openxmlformats.org/drawingml/2006/main">
              <a:ext uri="{FF2B5EF4-FFF2-40B4-BE49-F238E27FC236}">
                <a16:creationId xmlns:a16="http://schemas.microsoft.com/office/drawing/2014/main" id="{246AE229-564C-41FF-B1B3-2A2584F5ECB6}"/>
              </a:ext>
            </a:extLst>
          </p:cNvPr>
          <p:cNvSpPr>
            <a:spLocks xmlns:a="http://schemas.openxmlformats.org/drawingml/2006/main" noGrp="1"/>
          </p:cNvSpPr>
          <p:nvPr/>
        </p:nvSpPr>
        <p:spPr>
          <a:xfrm xmlns:a="http://schemas.openxmlformats.org/drawingml/2006/main">
            <a:off x="457200" y="5991225"/>
            <a:ext cx="21526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2020 · First Black woman</a:t>
            </a:r>
          </a:p>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USN tactical jet pilot</a:t>
            </a:r>
          </a:p>
        </p:txBody>
      </p:sp>
      <p:pic>
        <p:nvPicPr>
          <p:cNvPr id="53" name=""/>
          <p:cNvPicPr>
            <a:picLocks xmlns:a="http://schemas.openxmlformats.org/drawingml/2006/main" noChangeAspect="1"/>
          </p:cNvPicPr>
          <p:nvPr/>
        </p:nvPicPr>
        <p:blipFill>
          <a:blip xmlns:r="http://schemas.openxmlformats.org/officeDocument/2006/relationships" xmlns:a="http://schemas.openxmlformats.org/drawingml/2006/main" r:embed="R8733057c14214a65"/>
          <a:stretch xmlns:a="http://schemas.openxmlformats.org/drawingml/2006/main"/>
        </p:blipFill>
        <p:spPr>
          <a:xfrm xmlns:a="http://schemas.openxmlformats.org/drawingml/2006/main">
            <a:off x="3219450" y="4095750"/>
            <a:ext cx="1143000" cy="1428750"/>
          </a:xfrm>
          <a:prstGeom xmlns:a="http://schemas.openxmlformats.org/drawingml/2006/main" prst="rect">
            <a:avLst/>
          </a:prstGeom>
        </p:spPr>
      </p:pic>
      <p:sp>
        <p:nvSpPr>
          <p:cNvPr id="22" name="">
            <a:extLst xmlns:a="http://schemas.openxmlformats.org/drawingml/2006/main">
              <a:ext uri="{FF2B5EF4-FFF2-40B4-BE49-F238E27FC236}">
                <a16:creationId xmlns:a16="http://schemas.microsoft.com/office/drawing/2014/main" id="{521C0530-405D-4D38-97D4-E15CA1F69BD8}"/>
              </a:ext>
            </a:extLst>
          </p:cNvPr>
          <p:cNvSpPr>
            <a:spLocks xmlns:a="http://schemas.openxmlformats.org/drawingml/2006/main" noGrp="1"/>
          </p:cNvSpPr>
          <p:nvPr/>
        </p:nvSpPr>
        <p:spPr>
          <a:xfrm xmlns:a="http://schemas.openxmlformats.org/drawingml/2006/main">
            <a:off x="2733675" y="5610225"/>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1">
                <a:solidFill>
                  <a:srgbClr val="187B7A"/>
                </a:solidFill>
                <a:latin typeface="Arial"/>
                <a:ea typeface="Arial"/>
                <a:cs typeface="Arial"/>
              </a:defRPr>
            </a:pPr>
            <a:r>
              <a:rPr sz="1575" b="1">
                <a:solidFill>
                  <a:srgbClr val="187B7A"/>
                </a:solidFill>
                <a:latin typeface="Arial"/>
                <a:ea typeface="Arial"/>
                <a:cs typeface="Arial"/>
              </a:rPr>
              <a:t>Amanda Lee</a:t>
            </a:r>
          </a:p>
        </p:txBody>
      </p:sp>
      <p:sp>
        <p:nvSpPr>
          <p:cNvPr id="23" name="">
            <a:extLst xmlns:a="http://schemas.openxmlformats.org/drawingml/2006/main">
              <a:ext uri="{FF2B5EF4-FFF2-40B4-BE49-F238E27FC236}">
                <a16:creationId xmlns:a16="http://schemas.microsoft.com/office/drawing/2014/main" id="{91CF377E-3C6D-47E3-B426-2690D17C2EF6}"/>
              </a:ext>
            </a:extLst>
          </p:cNvPr>
          <p:cNvSpPr>
            <a:spLocks xmlns:a="http://schemas.openxmlformats.org/drawingml/2006/main" noGrp="1"/>
          </p:cNvSpPr>
          <p:nvPr/>
        </p:nvSpPr>
        <p:spPr>
          <a:xfrm xmlns:a="http://schemas.openxmlformats.org/drawingml/2006/main">
            <a:off x="2733675" y="5991225"/>
            <a:ext cx="21526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2022 selection · First</a:t>
            </a:r>
          </a:p>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woman Blue Angels jet pilot</a:t>
            </a:r>
          </a:p>
        </p:txBody>
      </p:sp>
      <p:pic>
        <p:nvPicPr>
          <p:cNvPr id="56" name=""/>
          <p:cNvPicPr>
            <a:picLocks xmlns:a="http://schemas.openxmlformats.org/drawingml/2006/main" noChangeAspect="1"/>
          </p:cNvPicPr>
          <p:nvPr/>
        </p:nvPicPr>
        <p:blipFill>
          <a:blip xmlns:r="http://schemas.openxmlformats.org/officeDocument/2006/relationships" xmlns:a="http://schemas.openxmlformats.org/drawingml/2006/main" r:embed="Re8b6ec535bcc4d6f"/>
          <a:stretch xmlns:a="http://schemas.openxmlformats.org/drawingml/2006/main"/>
        </p:blipFill>
        <p:spPr>
          <a:xfrm xmlns:a="http://schemas.openxmlformats.org/drawingml/2006/main">
            <a:off x="5010150" y="4105980"/>
            <a:ext cx="2114550" cy="1408290"/>
          </a:xfrm>
          <a:prstGeom xmlns:a="http://schemas.openxmlformats.org/drawingml/2006/main" prst="rect">
            <a:avLst/>
          </a:prstGeom>
        </p:spPr>
      </p:pic>
      <p:sp>
        <p:nvSpPr>
          <p:cNvPr id="25" name="">
            <a:extLst xmlns:a="http://schemas.openxmlformats.org/drawingml/2006/main">
              <a:ext uri="{FF2B5EF4-FFF2-40B4-BE49-F238E27FC236}">
                <a16:creationId xmlns:a16="http://schemas.microsoft.com/office/drawing/2014/main" id="{E0BF45D6-A2C0-412D-B318-536F57FE3317}"/>
              </a:ext>
            </a:extLst>
          </p:cNvPr>
          <p:cNvSpPr>
            <a:spLocks xmlns:a="http://schemas.openxmlformats.org/drawingml/2006/main" noGrp="1"/>
          </p:cNvSpPr>
          <p:nvPr/>
        </p:nvSpPr>
        <p:spPr>
          <a:xfrm xmlns:a="http://schemas.openxmlformats.org/drawingml/2006/main">
            <a:off x="5010150" y="5610225"/>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1">
                <a:solidFill>
                  <a:srgbClr val="187B7A"/>
                </a:solidFill>
                <a:latin typeface="Arial"/>
                <a:ea typeface="Arial"/>
                <a:cs typeface="Arial"/>
              </a:defRPr>
            </a:pPr>
            <a:r>
              <a:rPr sz="1575" b="1">
                <a:solidFill>
                  <a:srgbClr val="187B7A"/>
                </a:solidFill>
                <a:latin typeface="Arial"/>
                <a:ea typeface="Arial"/>
                <a:cs typeface="Arial"/>
              </a:rPr>
              <a:t>Joanna Geraghty</a:t>
            </a:r>
          </a:p>
        </p:txBody>
      </p:sp>
      <p:sp>
        <p:nvSpPr>
          <p:cNvPr id="26" name="">
            <a:extLst xmlns:a="http://schemas.openxmlformats.org/drawingml/2006/main">
              <a:ext uri="{FF2B5EF4-FFF2-40B4-BE49-F238E27FC236}">
                <a16:creationId xmlns:a16="http://schemas.microsoft.com/office/drawing/2014/main" id="{0C396406-8A2A-4180-8B31-88E5958F0E7C}"/>
              </a:ext>
            </a:extLst>
          </p:cNvPr>
          <p:cNvSpPr>
            <a:spLocks xmlns:a="http://schemas.openxmlformats.org/drawingml/2006/main" noGrp="1"/>
          </p:cNvSpPr>
          <p:nvPr/>
        </p:nvSpPr>
        <p:spPr>
          <a:xfrm xmlns:a="http://schemas.openxmlformats.org/drawingml/2006/main">
            <a:off x="5010150" y="5991225"/>
            <a:ext cx="21526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2024 · First woman CEO</a:t>
            </a:r>
          </a:p>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of a major U.S. airline</a:t>
            </a:r>
          </a:p>
        </p:txBody>
      </p:sp>
      <p:pic>
        <p:nvPicPr>
          <p:cNvPr id="59" name=""/>
          <p:cNvPicPr>
            <a:picLocks xmlns:a="http://schemas.openxmlformats.org/drawingml/2006/main" noChangeAspect="1"/>
          </p:cNvPicPr>
          <p:nvPr/>
        </p:nvPicPr>
        <p:blipFill>
          <a:blip xmlns:r="http://schemas.openxmlformats.org/officeDocument/2006/relationships" xmlns:a="http://schemas.openxmlformats.org/drawingml/2006/main" r:embed="Rcb936c8b91494460"/>
          <a:stretch xmlns:a="http://schemas.openxmlformats.org/drawingml/2006/main"/>
        </p:blipFill>
        <p:spPr>
          <a:xfrm xmlns:a="http://schemas.openxmlformats.org/drawingml/2006/main">
            <a:off x="7647628" y="4095750"/>
            <a:ext cx="1392544" cy="1428750"/>
          </a:xfrm>
          <a:prstGeom xmlns:a="http://schemas.openxmlformats.org/drawingml/2006/main" prst="rect">
            <a:avLst/>
          </a:prstGeom>
        </p:spPr>
      </p:pic>
      <p:sp>
        <p:nvSpPr>
          <p:cNvPr id="28" name="">
            <a:extLst xmlns:a="http://schemas.openxmlformats.org/drawingml/2006/main">
              <a:ext uri="{FF2B5EF4-FFF2-40B4-BE49-F238E27FC236}">
                <a16:creationId xmlns:a16="http://schemas.microsoft.com/office/drawing/2014/main" id="{DE1A4827-C21E-47F6-B5CA-E639897F0454}"/>
              </a:ext>
            </a:extLst>
          </p:cNvPr>
          <p:cNvSpPr>
            <a:spLocks xmlns:a="http://schemas.openxmlformats.org/drawingml/2006/main" noGrp="1"/>
          </p:cNvSpPr>
          <p:nvPr/>
        </p:nvSpPr>
        <p:spPr>
          <a:xfrm xmlns:a="http://schemas.openxmlformats.org/drawingml/2006/main">
            <a:off x="7286625" y="5610225"/>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1">
                <a:solidFill>
                  <a:srgbClr val="187B7A"/>
                </a:solidFill>
                <a:latin typeface="Arial"/>
                <a:ea typeface="Arial"/>
                <a:cs typeface="Arial"/>
              </a:defRPr>
            </a:pPr>
            <a:r>
              <a:rPr sz="1575" b="1">
                <a:solidFill>
                  <a:srgbClr val="187B7A"/>
                </a:solidFill>
                <a:latin typeface="Arial"/>
                <a:ea typeface="Arial"/>
                <a:cs typeface="Arial"/>
              </a:rPr>
              <a:t>Jessica Cox</a:t>
            </a:r>
          </a:p>
        </p:txBody>
      </p:sp>
      <p:sp>
        <p:nvSpPr>
          <p:cNvPr id="29" name="">
            <a:extLst xmlns:a="http://schemas.openxmlformats.org/drawingml/2006/main">
              <a:ext uri="{FF2B5EF4-FFF2-40B4-BE49-F238E27FC236}">
                <a16:creationId xmlns:a16="http://schemas.microsoft.com/office/drawing/2014/main" id="{FB08FB38-B478-4AE2-AB91-5B9FA1B410B7}"/>
              </a:ext>
            </a:extLst>
          </p:cNvPr>
          <p:cNvSpPr>
            <a:spLocks xmlns:a="http://schemas.openxmlformats.org/drawingml/2006/main" noGrp="1"/>
          </p:cNvSpPr>
          <p:nvPr/>
        </p:nvSpPr>
        <p:spPr>
          <a:xfrm xmlns:a="http://schemas.openxmlformats.org/drawingml/2006/main">
            <a:off x="7286625" y="5991225"/>
            <a:ext cx="21526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2008 · First certificated</a:t>
            </a:r>
          </a:p>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pilot without arms</a:t>
            </a:r>
          </a:p>
        </p:txBody>
      </p:sp>
      <p:pic>
        <p:nvPicPr>
          <p:cNvPr id="62" name=""/>
          <p:cNvPicPr>
            <a:picLocks xmlns:a="http://schemas.openxmlformats.org/drawingml/2006/main" noChangeAspect="1"/>
          </p:cNvPicPr>
          <p:nvPr/>
        </p:nvPicPr>
        <p:blipFill>
          <a:blip xmlns:r="http://schemas.openxmlformats.org/officeDocument/2006/relationships" xmlns:a="http://schemas.openxmlformats.org/drawingml/2006/main" r:embed="R069dc6483cb9417e"/>
          <a:stretch xmlns:a="http://schemas.openxmlformats.org/drawingml/2006/main"/>
        </p:blipFill>
        <p:spPr>
          <a:xfrm xmlns:a="http://schemas.openxmlformats.org/drawingml/2006/main">
            <a:off x="9906000" y="4095750"/>
            <a:ext cx="1428750" cy="1428750"/>
          </a:xfrm>
          <a:prstGeom xmlns:a="http://schemas.openxmlformats.org/drawingml/2006/main" prst="rect">
            <a:avLst/>
          </a:prstGeom>
        </p:spPr>
      </p:pic>
      <p:sp>
        <p:nvSpPr>
          <p:cNvPr id="31" name="">
            <a:extLst xmlns:a="http://schemas.openxmlformats.org/drawingml/2006/main">
              <a:ext uri="{FF2B5EF4-FFF2-40B4-BE49-F238E27FC236}">
                <a16:creationId xmlns:a16="http://schemas.microsoft.com/office/drawing/2014/main" id="{A2080657-5EFB-4500-BA12-07FFC6E83837}"/>
              </a:ext>
            </a:extLst>
          </p:cNvPr>
          <p:cNvSpPr>
            <a:spLocks xmlns:a="http://schemas.openxmlformats.org/drawingml/2006/main" noGrp="1"/>
          </p:cNvSpPr>
          <p:nvPr/>
        </p:nvSpPr>
        <p:spPr>
          <a:xfrm xmlns:a="http://schemas.openxmlformats.org/drawingml/2006/main">
            <a:off x="9563100" y="5610225"/>
            <a:ext cx="21526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1">
                <a:solidFill>
                  <a:srgbClr val="187B7A"/>
                </a:solidFill>
                <a:latin typeface="Arial"/>
                <a:ea typeface="Arial"/>
                <a:cs typeface="Arial"/>
              </a:defRPr>
            </a:pPr>
            <a:r>
              <a:rPr sz="1575" b="1">
                <a:solidFill>
                  <a:srgbClr val="187B7A"/>
                </a:solidFill>
                <a:latin typeface="Arial"/>
                <a:ea typeface="Arial"/>
                <a:cs typeface="Arial"/>
              </a:rPr>
              <a:t>Zara Rutherford</a:t>
            </a:r>
          </a:p>
        </p:txBody>
      </p:sp>
      <p:sp>
        <p:nvSpPr>
          <p:cNvPr id="32" name="">
            <a:extLst xmlns:a="http://schemas.openxmlformats.org/drawingml/2006/main">
              <a:ext uri="{FF2B5EF4-FFF2-40B4-BE49-F238E27FC236}">
                <a16:creationId xmlns:a16="http://schemas.microsoft.com/office/drawing/2014/main" id="{2E5F4A00-0990-4FE3-B7FD-E2E30048AA9B}"/>
              </a:ext>
            </a:extLst>
          </p:cNvPr>
          <p:cNvSpPr>
            <a:spLocks xmlns:a="http://schemas.openxmlformats.org/drawingml/2006/main" noGrp="1"/>
          </p:cNvSpPr>
          <p:nvPr/>
        </p:nvSpPr>
        <p:spPr>
          <a:xfrm xmlns:a="http://schemas.openxmlformats.org/drawingml/2006/main">
            <a:off x="9563100" y="5991225"/>
            <a:ext cx="21526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2022 · First woman</a:t>
            </a:r>
          </a:p>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around the world solo</a:t>
            </a:r>
          </a:p>
          <a:p xmlns:a="http://schemas.openxmlformats.org/drawingml/2006/main">
            <a:pPr algn="l">
              <a:defRPr sz="1575" b="0">
                <a:solidFill>
                  <a:srgbClr val="152E3D"/>
                </a:solidFill>
                <a:latin typeface="Arial"/>
                <a:ea typeface="Arial"/>
                <a:cs typeface="Arial"/>
              </a:defRPr>
            </a:pPr>
            <a:r>
              <a:rPr sz="1575" b="0">
                <a:solidFill>
                  <a:srgbClr val="152E3D"/>
                </a:solidFill>
                <a:latin typeface="Arial"/>
                <a:ea typeface="Arial"/>
                <a:cs typeface="Arial"/>
              </a:rPr>
              <a:t>in a microlight</a:t>
            </a:r>
          </a:p>
        </p:txBody>
      </p:sp>
    </p:spTree>
    <p:extLst>
      <p:ext uri="{BB962C8B-B14F-4D97-AF65-F5344CB8AC3E}">
        <p14:creationId xmlns:p14="http://schemas.microsoft.com/office/powerpoint/2010/main" val="2125192740"/>
      </p:ext>
    </p:extLst>
  </p:cSld>
</p:sld>
</file>

<file path=ppt/slides/slide18.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4898F9F-3320-41D1-A531-B3291A93F67F}"/>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18</a:t>
            </a:r>
          </a:p>
        </p:txBody>
      </p:sp>
      <p:sp>
        <p:nvSpPr>
          <p:cNvPr id="2" name="">
            <a:extLst xmlns:a="http://schemas.openxmlformats.org/drawingml/2006/main">
              <a:ext uri="{FF2B5EF4-FFF2-40B4-BE49-F238E27FC236}">
                <a16:creationId xmlns:a16="http://schemas.microsoft.com/office/drawing/2014/main" id="{7C941B06-4D57-4285-9881-C97EECACC602}"/>
              </a:ext>
            </a:extLst>
          </p:cNvPr>
          <p:cNvSpPr>
            <a:spLocks xmlns:a="http://schemas.openxmlformats.org/drawingml/2006/main" noGrp="1"/>
          </p:cNvSpPr>
          <p:nvPr/>
        </p:nvSpPr>
        <p:spPr>
          <a:xfrm xmlns:a="http://schemas.openxmlformats.org/drawingml/2006/main">
            <a:off x="609600" y="51435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300" b="1">
                <a:solidFill>
                  <a:srgbClr val="152E3D"/>
                </a:solidFill>
                <a:latin typeface="Arial"/>
                <a:ea typeface="Arial"/>
                <a:cs typeface="Arial"/>
              </a:defRPr>
            </a:pPr>
            <a:r>
              <a:rPr sz="3300" b="1">
                <a:solidFill>
                  <a:srgbClr val="152E3D"/>
                </a:solidFill>
                <a:latin typeface="Arial"/>
                <a:ea typeface="Arial"/>
                <a:cs typeface="Arial"/>
              </a:rPr>
              <a:t>Which Contribution Opens the Most Doors?</a:t>
            </a:r>
          </a:p>
        </p:txBody>
      </p:sp>
      <p:sp>
        <p:nvSpPr>
          <p:cNvPr id="3" name="">
            <a:extLst xmlns:a="http://schemas.openxmlformats.org/drawingml/2006/main">
              <a:ext uri="{FF2B5EF4-FFF2-40B4-BE49-F238E27FC236}">
                <a16:creationId xmlns:a16="http://schemas.microsoft.com/office/drawing/2014/main" id="{E89B4B49-7DD3-4FEE-B562-A65BB85B7AAC}"/>
              </a:ext>
            </a:extLst>
          </p:cNvPr>
          <p:cNvSpPr>
            <a:spLocks xmlns:a="http://schemas.openxmlformats.org/drawingml/2006/main" noGrp="1"/>
          </p:cNvSpPr>
          <p:nvPr/>
        </p:nvSpPr>
        <p:spPr>
          <a:xfrm xmlns:a="http://schemas.openxmlformats.org/drawingml/2006/main">
            <a:off x="647700" y="2495550"/>
            <a:ext cx="10858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75" b="1">
                <a:solidFill>
                  <a:srgbClr val="187B7A"/>
                </a:solidFill>
                <a:latin typeface="Arial"/>
                <a:ea typeface="Arial"/>
                <a:cs typeface="Arial"/>
              </a:defRPr>
            </a:pPr>
            <a:r>
              <a:rPr sz="2775" b="1">
                <a:solidFill>
                  <a:srgbClr val="187B7A"/>
                </a:solidFill>
                <a:latin typeface="Arial"/>
                <a:ea typeface="Arial"/>
                <a:cs typeface="Arial"/>
              </a:rPr>
              <a:t>Where would you invest your effort?</a:t>
            </a:r>
          </a:p>
        </p:txBody>
      </p:sp>
      <p:sp>
        <p:nvSpPr>
          <p:cNvPr id="4" name="">
            <a:extLst xmlns:a="http://schemas.openxmlformats.org/drawingml/2006/main">
              <a:ext uri="{FF2B5EF4-FFF2-40B4-BE49-F238E27FC236}">
                <a16:creationId xmlns:a16="http://schemas.microsoft.com/office/drawing/2014/main" id="{AEE042C3-E7B2-452B-9259-7DE4E9103B67}"/>
              </a:ext>
            </a:extLst>
          </p:cNvPr>
          <p:cNvSpPr>
            <a:spLocks xmlns:a="http://schemas.openxmlformats.org/drawingml/2006/main" noGrp="1"/>
          </p:cNvSpPr>
          <p:nvPr/>
        </p:nvSpPr>
        <p:spPr>
          <a:xfrm xmlns:a="http://schemas.openxmlformats.org/drawingml/2006/main">
            <a:off x="781050" y="33813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A  Operational expertise and safety</a:t>
            </a:r>
          </a:p>
        </p:txBody>
      </p:sp>
      <p:sp>
        <p:nvSpPr>
          <p:cNvPr id="5" name="">
            <a:extLst xmlns:a="http://schemas.openxmlformats.org/drawingml/2006/main">
              <a:ext uri="{FF2B5EF4-FFF2-40B4-BE49-F238E27FC236}">
                <a16:creationId xmlns:a16="http://schemas.microsoft.com/office/drawing/2014/main" id="{AF36EA02-2CAE-473B-996C-61ABB60F36FA}"/>
              </a:ext>
            </a:extLst>
          </p:cNvPr>
          <p:cNvSpPr>
            <a:spLocks xmlns:a="http://schemas.openxmlformats.org/drawingml/2006/main" noGrp="1"/>
          </p:cNvSpPr>
          <p:nvPr/>
        </p:nvSpPr>
        <p:spPr>
          <a:xfrm xmlns:a="http://schemas.openxmlformats.org/drawingml/2006/main">
            <a:off x="781050" y="407670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B  Building a supportive workplace</a:t>
            </a:r>
          </a:p>
        </p:txBody>
      </p:sp>
      <p:sp>
        <p:nvSpPr>
          <p:cNvPr id="6" name="">
            <a:extLst xmlns:a="http://schemas.openxmlformats.org/drawingml/2006/main">
              <a:ext uri="{FF2B5EF4-FFF2-40B4-BE49-F238E27FC236}">
                <a16:creationId xmlns:a16="http://schemas.microsoft.com/office/drawing/2014/main" id="{A685694B-4A4C-435B-A9C8-FD3005929D82}"/>
              </a:ext>
            </a:extLst>
          </p:cNvPr>
          <p:cNvSpPr>
            <a:spLocks xmlns:a="http://schemas.openxmlformats.org/drawingml/2006/main" noGrp="1"/>
          </p:cNvSpPr>
          <p:nvPr/>
        </p:nvSpPr>
        <p:spPr>
          <a:xfrm xmlns:a="http://schemas.openxmlformats.org/drawingml/2006/main">
            <a:off x="781050" y="477202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C  Scholarships and outreach</a:t>
            </a:r>
          </a:p>
        </p:txBody>
      </p:sp>
      <p:sp>
        <p:nvSpPr>
          <p:cNvPr id="7" name="">
            <a:extLst xmlns:a="http://schemas.openxmlformats.org/drawingml/2006/main">
              <a:ext uri="{FF2B5EF4-FFF2-40B4-BE49-F238E27FC236}">
                <a16:creationId xmlns:a16="http://schemas.microsoft.com/office/drawing/2014/main" id="{DB764974-1E79-41D7-8DE2-E8FE962309FA}"/>
              </a:ext>
            </a:extLst>
          </p:cNvPr>
          <p:cNvSpPr>
            <a:spLocks xmlns:a="http://schemas.openxmlformats.org/drawingml/2006/main" noGrp="1"/>
          </p:cNvSpPr>
          <p:nvPr/>
        </p:nvSpPr>
        <p:spPr>
          <a:xfrm xmlns:a="http://schemas.openxmlformats.org/drawingml/2006/main">
            <a:off x="781050" y="54673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D  Mentoring and professional connections</a:t>
            </a:r>
          </a:p>
        </p:txBody>
      </p:sp>
      <p:sp>
        <p:nvSpPr>
          <p:cNvPr id="8" name="">
            <a:extLst xmlns:a="http://schemas.openxmlformats.org/drawingml/2006/main">
              <a:ext uri="{FF2B5EF4-FFF2-40B4-BE49-F238E27FC236}">
                <a16:creationId xmlns:a16="http://schemas.microsoft.com/office/drawing/2014/main" id="{8467A65E-AA17-4067-BF5F-0325BFF30910}"/>
              </a:ext>
            </a:extLst>
          </p:cNvPr>
          <p:cNvSpPr>
            <a:spLocks xmlns:a="http://schemas.openxmlformats.org/drawingml/2006/main" noGrp="1"/>
          </p:cNvSpPr>
          <p:nvPr/>
        </p:nvSpPr>
        <p:spPr>
          <a:xfrm xmlns:a="http://schemas.openxmlformats.org/drawingml/2006/main">
            <a:off x="647700" y="6153150"/>
            <a:ext cx="952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26772"/>
                </a:solidFill>
                <a:latin typeface="Arial"/>
                <a:ea typeface="Arial"/>
                <a:cs typeface="Arial"/>
              </a:defRPr>
            </a:pPr>
            <a:r>
              <a:rPr sz="1500" b="0">
                <a:solidFill>
                  <a:srgbClr val="526772"/>
                </a:solidFill>
                <a:latin typeface="Arial"/>
                <a:ea typeface="Arial"/>
                <a:cs typeface="Arial"/>
              </a:rPr>
              <a:t>POLL P1   Choose one answer</a:t>
            </a:r>
          </a:p>
        </p:txBody>
      </p:sp>
    </p:spTree>
    <p:extLst>
      <p:ext uri="{BB962C8B-B14F-4D97-AF65-F5344CB8AC3E}">
        <p14:creationId xmlns:p14="http://schemas.microsoft.com/office/powerpoint/2010/main" val="903798395"/>
      </p:ext>
    </p:extLst>
  </p:cSld>
</p:sld>
</file>

<file path=ppt/slides/slide19.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923093F-F22E-4ADA-9887-C69C6B11326C}"/>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19</a:t>
            </a:r>
          </a:p>
        </p:txBody>
      </p:sp>
      <p:sp>
        <p:nvSpPr>
          <p:cNvPr id="2" name="">
            <a:extLst xmlns:a="http://schemas.openxmlformats.org/drawingml/2006/main">
              <a:ext uri="{FF2B5EF4-FFF2-40B4-BE49-F238E27FC236}">
                <a16:creationId xmlns:a16="http://schemas.microsoft.com/office/drawing/2014/main" id="{78123783-0248-43F5-AAC3-C775B26961CA}"/>
              </a:ext>
            </a:extLst>
          </p:cNvPr>
          <p:cNvSpPr>
            <a:spLocks xmlns:a="http://schemas.openxmlformats.org/drawingml/2006/main" noGrp="1"/>
          </p:cNvSpPr>
          <p:nvPr/>
        </p:nvSpPr>
        <p:spPr>
          <a:xfrm xmlns:a="http://schemas.openxmlformats.org/drawingml/2006/main">
            <a:off x="609600" y="5334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A Training Problem Needs a Specific Plan</a:t>
            </a:r>
          </a:p>
        </p:txBody>
      </p:sp>
      <p:sp>
        <p:nvSpPr>
          <p:cNvPr id="3" name="">
            <a:extLst xmlns:a="http://schemas.openxmlformats.org/drawingml/2006/main">
              <a:ext uri="{FF2B5EF4-FFF2-40B4-BE49-F238E27FC236}">
                <a16:creationId xmlns:a16="http://schemas.microsoft.com/office/drawing/2014/main" id="{676ED059-0502-4330-A9FE-73702B2E99CD}"/>
              </a:ext>
            </a:extLst>
          </p:cNvPr>
          <p:cNvSpPr>
            <a:spLocks xmlns:a="http://schemas.openxmlformats.org/drawingml/2006/main" noGrp="1"/>
          </p:cNvSpPr>
          <p:nvPr/>
        </p:nvSpPr>
        <p:spPr>
          <a:xfrm xmlns:a="http://schemas.openxmlformats.org/drawingml/2006/main">
            <a:off x="685800" y="20288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Cost: a funded next milestone</a:t>
            </a:r>
          </a:p>
        </p:txBody>
      </p:sp>
      <p:sp>
        <p:nvSpPr>
          <p:cNvPr id="4" name="">
            <a:extLst xmlns:a="http://schemas.openxmlformats.org/drawingml/2006/main">
              <a:ext uri="{FF2B5EF4-FFF2-40B4-BE49-F238E27FC236}">
                <a16:creationId xmlns:a16="http://schemas.microsoft.com/office/drawing/2014/main" id="{75FC1113-C96D-4431-8B8A-F1AF65A9C156}"/>
              </a:ext>
            </a:extLst>
          </p:cNvPr>
          <p:cNvSpPr>
            <a:spLocks xmlns:a="http://schemas.openxmlformats.org/drawingml/2006/main" noGrp="1"/>
          </p:cNvSpPr>
          <p:nvPr/>
        </p:nvSpPr>
        <p:spPr>
          <a:xfrm xmlns:a="http://schemas.openxmlformats.org/drawingml/2006/main">
            <a:off x="685800" y="299085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Progress: a clear standard and debrief</a:t>
            </a:r>
          </a:p>
        </p:txBody>
      </p:sp>
      <p:sp>
        <p:nvSpPr>
          <p:cNvPr id="5" name="">
            <a:extLst xmlns:a="http://schemas.openxmlformats.org/drawingml/2006/main">
              <a:ext uri="{FF2B5EF4-FFF2-40B4-BE49-F238E27FC236}">
                <a16:creationId xmlns:a16="http://schemas.microsoft.com/office/drawing/2014/main" id="{FD9DAEDB-0131-4B3B-BA49-A33CC4FE2762}"/>
              </a:ext>
            </a:extLst>
          </p:cNvPr>
          <p:cNvSpPr>
            <a:spLocks xmlns:a="http://schemas.openxmlformats.org/drawingml/2006/main" noGrp="1"/>
          </p:cNvSpPr>
          <p:nvPr/>
        </p:nvSpPr>
        <p:spPr>
          <a:xfrm xmlns:a="http://schemas.openxmlformats.org/drawingml/2006/main">
            <a:off x="685800" y="39528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Continuity: a written training record</a:t>
            </a:r>
          </a:p>
        </p:txBody>
      </p:sp>
      <p:sp>
        <p:nvSpPr>
          <p:cNvPr id="6" name="">
            <a:extLst xmlns:a="http://schemas.openxmlformats.org/drawingml/2006/main">
              <a:ext uri="{FF2B5EF4-FFF2-40B4-BE49-F238E27FC236}">
                <a16:creationId xmlns:a16="http://schemas.microsoft.com/office/drawing/2014/main" id="{656A9DEB-3299-4DBC-B88B-F793D01ADAD8}"/>
              </a:ext>
            </a:extLst>
          </p:cNvPr>
          <p:cNvSpPr>
            <a:spLocks xmlns:a="http://schemas.openxmlformats.org/drawingml/2006/main" noGrp="1"/>
          </p:cNvSpPr>
          <p:nvPr/>
        </p:nvSpPr>
        <p:spPr>
          <a:xfrm xmlns:a="http://schemas.openxmlformats.org/drawingml/2006/main">
            <a:off x="685800" y="491490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Support: one person who knows your goals</a:t>
            </a:r>
          </a:p>
        </p:txBody>
      </p:sp>
    </p:spTree>
    <p:extLst>
      <p:ext uri="{BB962C8B-B14F-4D97-AF65-F5344CB8AC3E}">
        <p14:creationId xmlns:p14="http://schemas.microsoft.com/office/powerpoint/2010/main" val="1287217678"/>
      </p:ext>
    </p:extLst>
  </p:cSld>
</p:sld>
</file>

<file path=ppt/slides/slide20.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44FAED6-EB00-4286-AF1B-D1A90AA6F1FD}"/>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20</a:t>
            </a:r>
          </a:p>
        </p:txBody>
      </p:sp>
      <p:sp>
        <p:nvSpPr>
          <p:cNvPr id="2" name="">
            <a:extLst xmlns:a="http://schemas.openxmlformats.org/drawingml/2006/main">
              <a:ext uri="{FF2B5EF4-FFF2-40B4-BE49-F238E27FC236}">
                <a16:creationId xmlns:a16="http://schemas.microsoft.com/office/drawing/2014/main" id="{9F23990A-A61B-4352-892C-D25E151B4BED}"/>
              </a:ext>
            </a:extLst>
          </p:cNvPr>
          <p:cNvSpPr>
            <a:spLocks xmlns:a="http://schemas.openxmlformats.org/drawingml/2006/main" noGrp="1"/>
          </p:cNvSpPr>
          <p:nvPr/>
        </p:nvSpPr>
        <p:spPr>
          <a:xfrm xmlns:a="http://schemas.openxmlformats.org/drawingml/2006/main">
            <a:off x="609600" y="51435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300" b="1">
                <a:solidFill>
                  <a:srgbClr val="152E3D"/>
                </a:solidFill>
                <a:latin typeface="Arial"/>
                <a:ea typeface="Arial"/>
                <a:cs typeface="Arial"/>
              </a:defRPr>
            </a:pPr>
            <a:r>
              <a:rPr sz="3300" b="1">
                <a:solidFill>
                  <a:srgbClr val="152E3D"/>
                </a:solidFill>
                <a:latin typeface="Arial"/>
                <a:ea typeface="Arial"/>
                <a:cs typeface="Arial"/>
              </a:rPr>
              <a:t>Scenario: The Budget Is Running Out</a:t>
            </a:r>
          </a:p>
        </p:txBody>
      </p:sp>
      <p:sp>
        <p:nvSpPr>
          <p:cNvPr id="3" name="">
            <a:extLst xmlns:a="http://schemas.openxmlformats.org/drawingml/2006/main">
              <a:ext uri="{FF2B5EF4-FFF2-40B4-BE49-F238E27FC236}">
                <a16:creationId xmlns:a16="http://schemas.microsoft.com/office/drawing/2014/main" id="{9CE6AAD5-0A07-4066-B022-1E14D164E3F2}"/>
              </a:ext>
            </a:extLst>
          </p:cNvPr>
          <p:cNvSpPr>
            <a:spLocks xmlns:a="http://schemas.openxmlformats.org/drawingml/2006/main" noGrp="1"/>
          </p:cNvSpPr>
          <p:nvPr/>
        </p:nvSpPr>
        <p:spPr>
          <a:xfrm xmlns:a="http://schemas.openxmlformats.org/drawingml/2006/main">
            <a:off x="647700" y="2495550"/>
            <a:ext cx="10858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75" b="1">
                <a:solidFill>
                  <a:srgbClr val="187B7A"/>
                </a:solidFill>
                <a:latin typeface="Arial"/>
                <a:ea typeface="Arial"/>
                <a:cs typeface="Arial"/>
              </a:defRPr>
            </a:pPr>
            <a:r>
              <a:rPr sz="2775" b="1">
                <a:solidFill>
                  <a:srgbClr val="187B7A"/>
                </a:solidFill>
                <a:latin typeface="Arial"/>
                <a:ea typeface="Arial"/>
                <a:cs typeface="Arial"/>
              </a:rPr>
              <a:t>What would you do first?</a:t>
            </a:r>
          </a:p>
        </p:txBody>
      </p:sp>
      <p:sp>
        <p:nvSpPr>
          <p:cNvPr id="4" name="">
            <a:extLst xmlns:a="http://schemas.openxmlformats.org/drawingml/2006/main">
              <a:ext uri="{FF2B5EF4-FFF2-40B4-BE49-F238E27FC236}">
                <a16:creationId xmlns:a16="http://schemas.microsoft.com/office/drawing/2014/main" id="{1051A09F-410B-442C-8946-B98F4792C48A}"/>
              </a:ext>
            </a:extLst>
          </p:cNvPr>
          <p:cNvSpPr>
            <a:spLocks xmlns:a="http://schemas.openxmlformats.org/drawingml/2006/main" noGrp="1"/>
          </p:cNvSpPr>
          <p:nvPr/>
        </p:nvSpPr>
        <p:spPr>
          <a:xfrm xmlns:a="http://schemas.openxmlformats.org/drawingml/2006/main">
            <a:off x="781050" y="33813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A  Buy a large prepaid block of lessons</a:t>
            </a:r>
          </a:p>
        </p:txBody>
      </p:sp>
      <p:sp>
        <p:nvSpPr>
          <p:cNvPr id="5" name="">
            <a:extLst xmlns:a="http://schemas.openxmlformats.org/drawingml/2006/main">
              <a:ext uri="{FF2B5EF4-FFF2-40B4-BE49-F238E27FC236}">
                <a16:creationId xmlns:a16="http://schemas.microsoft.com/office/drawing/2014/main" id="{E8CE7107-AC7A-4387-8006-83956939B38B}"/>
              </a:ext>
            </a:extLst>
          </p:cNvPr>
          <p:cNvSpPr>
            <a:spLocks xmlns:a="http://schemas.openxmlformats.org/drawingml/2006/main" noGrp="1"/>
          </p:cNvSpPr>
          <p:nvPr/>
        </p:nvSpPr>
        <p:spPr>
          <a:xfrm xmlns:a="http://schemas.openxmlformats.org/drawingml/2006/main">
            <a:off x="781050" y="407670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B  Review progress, scheduling, and cost to the next milestone</a:t>
            </a:r>
          </a:p>
        </p:txBody>
      </p:sp>
      <p:sp>
        <p:nvSpPr>
          <p:cNvPr id="6" name="">
            <a:extLst xmlns:a="http://schemas.openxmlformats.org/drawingml/2006/main">
              <a:ext uri="{FF2B5EF4-FFF2-40B4-BE49-F238E27FC236}">
                <a16:creationId xmlns:a16="http://schemas.microsoft.com/office/drawing/2014/main" id="{461D9622-B157-44C7-819B-391BA49DA0BA}"/>
              </a:ext>
            </a:extLst>
          </p:cNvPr>
          <p:cNvSpPr>
            <a:spLocks xmlns:a="http://schemas.openxmlformats.org/drawingml/2006/main" noGrp="1"/>
          </p:cNvSpPr>
          <p:nvPr/>
        </p:nvSpPr>
        <p:spPr>
          <a:xfrm xmlns:a="http://schemas.openxmlformats.org/drawingml/2006/main">
            <a:off x="781050" y="477202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C  Wait until motivation returns</a:t>
            </a:r>
          </a:p>
        </p:txBody>
      </p:sp>
      <p:sp>
        <p:nvSpPr>
          <p:cNvPr id="7" name="">
            <a:extLst xmlns:a="http://schemas.openxmlformats.org/drawingml/2006/main">
              <a:ext uri="{FF2B5EF4-FFF2-40B4-BE49-F238E27FC236}">
                <a16:creationId xmlns:a16="http://schemas.microsoft.com/office/drawing/2014/main" id="{C75553A2-A692-4587-8A9A-F2612C31A948}"/>
              </a:ext>
            </a:extLst>
          </p:cNvPr>
          <p:cNvSpPr>
            <a:spLocks xmlns:a="http://schemas.openxmlformats.org/drawingml/2006/main" noGrp="1"/>
          </p:cNvSpPr>
          <p:nvPr/>
        </p:nvSpPr>
        <p:spPr>
          <a:xfrm xmlns:a="http://schemas.openxmlformats.org/drawingml/2006/main">
            <a:off x="781050" y="54673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D  Abandon the career goal</a:t>
            </a:r>
          </a:p>
        </p:txBody>
      </p:sp>
      <p:sp>
        <p:nvSpPr>
          <p:cNvPr id="8" name="">
            <a:extLst xmlns:a="http://schemas.openxmlformats.org/drawingml/2006/main">
              <a:ext uri="{FF2B5EF4-FFF2-40B4-BE49-F238E27FC236}">
                <a16:creationId xmlns:a16="http://schemas.microsoft.com/office/drawing/2014/main" id="{247B4256-EC29-4713-A5C5-57D50BB6BA8F}"/>
              </a:ext>
            </a:extLst>
          </p:cNvPr>
          <p:cNvSpPr>
            <a:spLocks xmlns:a="http://schemas.openxmlformats.org/drawingml/2006/main" noGrp="1"/>
          </p:cNvSpPr>
          <p:nvPr/>
        </p:nvSpPr>
        <p:spPr>
          <a:xfrm xmlns:a="http://schemas.openxmlformats.org/drawingml/2006/main">
            <a:off x="647700" y="6153150"/>
            <a:ext cx="952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26772"/>
                </a:solidFill>
                <a:latin typeface="Arial"/>
                <a:ea typeface="Arial"/>
                <a:cs typeface="Arial"/>
              </a:defRPr>
            </a:pPr>
            <a:r>
              <a:rPr sz="1500" b="0">
                <a:solidFill>
                  <a:srgbClr val="526772"/>
                </a:solidFill>
                <a:latin typeface="Arial"/>
                <a:ea typeface="Arial"/>
                <a:cs typeface="Arial"/>
              </a:rPr>
              <a:t>POLL P2   Choose one answer</a:t>
            </a:r>
          </a:p>
        </p:txBody>
      </p:sp>
    </p:spTree>
    <p:extLst>
      <p:ext uri="{BB962C8B-B14F-4D97-AF65-F5344CB8AC3E}">
        <p14:creationId xmlns:p14="http://schemas.microsoft.com/office/powerpoint/2010/main" val="296528081"/>
      </p:ext>
    </p:extLst>
  </p:cSld>
</p:sld>
</file>

<file path=ppt/slides/slide21.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326FCFD-D593-4262-A129-B40301F21B25}"/>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21</a:t>
            </a:r>
          </a:p>
        </p:txBody>
      </p:sp>
      <p:sp>
        <p:nvSpPr>
          <p:cNvPr id="2" name="">
            <a:extLst xmlns:a="http://schemas.openxmlformats.org/drawingml/2006/main">
              <a:ext uri="{FF2B5EF4-FFF2-40B4-BE49-F238E27FC236}">
                <a16:creationId xmlns:a16="http://schemas.microsoft.com/office/drawing/2014/main" id="{5AED5B4B-19D3-4FC8-9D8C-A6AEB81A4CED}"/>
              </a:ext>
            </a:extLst>
          </p:cNvPr>
          <p:cNvSpPr>
            <a:spLocks xmlns:a="http://schemas.openxmlformats.org/drawingml/2006/main" noGrp="1"/>
          </p:cNvSpPr>
          <p:nvPr/>
        </p:nvSpPr>
        <p:spPr>
          <a:xfrm xmlns:a="http://schemas.openxmlformats.org/drawingml/2006/main">
            <a:off x="609600" y="5334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A Conversation That Protects Your Progress</a:t>
            </a:r>
          </a:p>
        </p:txBody>
      </p:sp>
      <p:sp>
        <p:nvSpPr>
          <p:cNvPr id="3" name="">
            <a:extLst xmlns:a="http://schemas.openxmlformats.org/drawingml/2006/main">
              <a:ext uri="{FF2B5EF4-FFF2-40B4-BE49-F238E27FC236}">
                <a16:creationId xmlns:a16="http://schemas.microsoft.com/office/drawing/2014/main" id="{7896EF6F-128D-4B69-BFAB-CB0FCFE09E12}"/>
              </a:ext>
            </a:extLst>
          </p:cNvPr>
          <p:cNvSpPr>
            <a:spLocks xmlns:a="http://schemas.openxmlformats.org/drawingml/2006/main" noGrp="1"/>
          </p:cNvSpPr>
          <p:nvPr/>
        </p:nvSpPr>
        <p:spPr>
          <a:xfrm xmlns:a="http://schemas.openxmlformats.org/drawingml/2006/main">
            <a:off x="685800" y="20288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“What standard am I missing?”</a:t>
            </a:r>
          </a:p>
        </p:txBody>
      </p:sp>
      <p:sp>
        <p:nvSpPr>
          <p:cNvPr id="4" name="">
            <a:extLst xmlns:a="http://schemas.openxmlformats.org/drawingml/2006/main">
              <a:ext uri="{FF2B5EF4-FFF2-40B4-BE49-F238E27FC236}">
                <a16:creationId xmlns:a16="http://schemas.microsoft.com/office/drawing/2014/main" id="{6915597D-2616-4F61-826C-EE73C2E9BB97}"/>
              </a:ext>
            </a:extLst>
          </p:cNvPr>
          <p:cNvSpPr>
            <a:spLocks xmlns:a="http://schemas.openxmlformats.org/drawingml/2006/main" noGrp="1"/>
          </p:cNvSpPr>
          <p:nvPr/>
        </p:nvSpPr>
        <p:spPr>
          <a:xfrm xmlns:a="http://schemas.openxmlformats.org/drawingml/2006/main">
            <a:off x="685800" y="299085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“What will the next three lessons address?”</a:t>
            </a:r>
          </a:p>
        </p:txBody>
      </p:sp>
      <p:sp>
        <p:nvSpPr>
          <p:cNvPr id="5" name="">
            <a:extLst xmlns:a="http://schemas.openxmlformats.org/drawingml/2006/main">
              <a:ext uri="{FF2B5EF4-FFF2-40B4-BE49-F238E27FC236}">
                <a16:creationId xmlns:a16="http://schemas.microsoft.com/office/drawing/2014/main" id="{956CA95A-39CB-4A08-B0C5-57ED7B4D8B7B}"/>
              </a:ext>
            </a:extLst>
          </p:cNvPr>
          <p:cNvSpPr>
            <a:spLocks xmlns:a="http://schemas.openxmlformats.org/drawingml/2006/main" noGrp="1"/>
          </p:cNvSpPr>
          <p:nvPr/>
        </p:nvSpPr>
        <p:spPr>
          <a:xfrm xmlns:a="http://schemas.openxmlformats.org/drawingml/2006/main">
            <a:off x="685800" y="39528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“Can we review the cost and schedule?”</a:t>
            </a:r>
          </a:p>
        </p:txBody>
      </p:sp>
    </p:spTree>
    <p:extLst>
      <p:ext uri="{BB962C8B-B14F-4D97-AF65-F5344CB8AC3E}">
        <p14:creationId xmlns:p14="http://schemas.microsoft.com/office/powerpoint/2010/main" val="456485516"/>
      </p:ext>
    </p:extLst>
  </p:cSld>
</p:sld>
</file>

<file path=ppt/slides/slide22.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26B5394-B0DD-42D9-A438-F8BF111B2C17}"/>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22</a:t>
            </a:r>
          </a:p>
        </p:txBody>
      </p:sp>
      <p:sp>
        <p:nvSpPr>
          <p:cNvPr id="2" name="">
            <a:extLst xmlns:a="http://schemas.openxmlformats.org/drawingml/2006/main">
              <a:ext uri="{FF2B5EF4-FFF2-40B4-BE49-F238E27FC236}">
                <a16:creationId xmlns:a16="http://schemas.microsoft.com/office/drawing/2014/main" id="{7BBE6869-09B1-4DE2-A01A-3A67526D06F7}"/>
              </a:ext>
            </a:extLst>
          </p:cNvPr>
          <p:cNvSpPr>
            <a:spLocks xmlns:a="http://schemas.openxmlformats.org/drawingml/2006/main" noGrp="1"/>
          </p:cNvSpPr>
          <p:nvPr/>
        </p:nvSpPr>
        <p:spPr>
          <a:xfrm xmlns:a="http://schemas.openxmlformats.org/drawingml/2006/main">
            <a:off x="609600" y="5334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A Plateau Is a Planning Signal</a:t>
            </a:r>
          </a:p>
        </p:txBody>
      </p:sp>
      <p:sp>
        <p:nvSpPr>
          <p:cNvPr id="3" name="">
            <a:extLst xmlns:a="http://schemas.openxmlformats.org/drawingml/2006/main">
              <a:ext uri="{FF2B5EF4-FFF2-40B4-BE49-F238E27FC236}">
                <a16:creationId xmlns:a16="http://schemas.microsoft.com/office/drawing/2014/main" id="{45621D55-7CFA-4BF4-8100-FA6A2BC47194}"/>
              </a:ext>
            </a:extLst>
          </p:cNvPr>
          <p:cNvSpPr>
            <a:spLocks xmlns:a="http://schemas.openxmlformats.org/drawingml/2006/main" noGrp="1"/>
          </p:cNvSpPr>
          <p:nvPr/>
        </p:nvSpPr>
        <p:spPr>
          <a:xfrm xmlns:a="http://schemas.openxmlformats.org/drawingml/2006/main">
            <a:off x="685800" y="20288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One task at a time</a:t>
            </a:r>
          </a:p>
        </p:txBody>
      </p:sp>
      <p:sp>
        <p:nvSpPr>
          <p:cNvPr id="4" name="">
            <a:extLst xmlns:a="http://schemas.openxmlformats.org/drawingml/2006/main">
              <a:ext uri="{FF2B5EF4-FFF2-40B4-BE49-F238E27FC236}">
                <a16:creationId xmlns:a16="http://schemas.microsoft.com/office/drawing/2014/main" id="{085DB3CE-7E01-4E2B-9D37-12BA13975B3B}"/>
              </a:ext>
            </a:extLst>
          </p:cNvPr>
          <p:cNvSpPr>
            <a:spLocks xmlns:a="http://schemas.openxmlformats.org/drawingml/2006/main" noGrp="1"/>
          </p:cNvSpPr>
          <p:nvPr/>
        </p:nvSpPr>
        <p:spPr>
          <a:xfrm xmlns:a="http://schemas.openxmlformats.org/drawingml/2006/main">
            <a:off x="685800" y="299085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Specific feedback after each lesson</a:t>
            </a:r>
          </a:p>
        </p:txBody>
      </p:sp>
      <p:sp>
        <p:nvSpPr>
          <p:cNvPr id="5" name="">
            <a:extLst xmlns:a="http://schemas.openxmlformats.org/drawingml/2006/main">
              <a:ext uri="{FF2B5EF4-FFF2-40B4-BE49-F238E27FC236}">
                <a16:creationId xmlns:a16="http://schemas.microsoft.com/office/drawing/2014/main" id="{6775B529-D3E7-43B7-A5BC-BEDE178A9B4D}"/>
              </a:ext>
            </a:extLst>
          </p:cNvPr>
          <p:cNvSpPr>
            <a:spLocks xmlns:a="http://schemas.openxmlformats.org/drawingml/2006/main" noGrp="1"/>
          </p:cNvSpPr>
          <p:nvPr/>
        </p:nvSpPr>
        <p:spPr>
          <a:xfrm xmlns:a="http://schemas.openxmlformats.org/drawingml/2006/main">
            <a:off x="685800" y="39528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A planned progress review</a:t>
            </a:r>
          </a:p>
        </p:txBody>
      </p:sp>
      <p:sp>
        <p:nvSpPr>
          <p:cNvPr id="6" name="">
            <a:extLst xmlns:a="http://schemas.openxmlformats.org/drawingml/2006/main">
              <a:ext uri="{FF2B5EF4-FFF2-40B4-BE49-F238E27FC236}">
                <a16:creationId xmlns:a16="http://schemas.microsoft.com/office/drawing/2014/main" id="{D9FD4C61-A0DB-491C-9A68-3356AEE9429A}"/>
              </a:ext>
            </a:extLst>
          </p:cNvPr>
          <p:cNvSpPr>
            <a:spLocks xmlns:a="http://schemas.openxmlformats.org/drawingml/2006/main" noGrp="1"/>
          </p:cNvSpPr>
          <p:nvPr/>
        </p:nvSpPr>
        <p:spPr>
          <a:xfrm xmlns:a="http://schemas.openxmlformats.org/drawingml/2006/main">
            <a:off x="685800" y="491490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A second instructional perspective when needed</a:t>
            </a:r>
          </a:p>
        </p:txBody>
      </p:sp>
    </p:spTree>
    <p:extLst>
      <p:ext uri="{BB962C8B-B14F-4D97-AF65-F5344CB8AC3E}">
        <p14:creationId xmlns:p14="http://schemas.microsoft.com/office/powerpoint/2010/main" val="967797093"/>
      </p:ext>
    </p:extLst>
  </p:cSld>
</p:sld>
</file>

<file path=ppt/slides/slide23.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6B42DAC-21C4-4FBC-88D4-3C4932854555}"/>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23</a:t>
            </a:r>
          </a:p>
        </p:txBody>
      </p:sp>
      <p:sp>
        <p:nvSpPr>
          <p:cNvPr id="2" name="">
            <a:extLst xmlns:a="http://schemas.openxmlformats.org/drawingml/2006/main">
              <a:ext uri="{FF2B5EF4-FFF2-40B4-BE49-F238E27FC236}">
                <a16:creationId xmlns:a16="http://schemas.microsoft.com/office/drawing/2014/main" id="{149C0801-E79A-4345-809F-8758F0E4C9B8}"/>
              </a:ext>
            </a:extLst>
          </p:cNvPr>
          <p:cNvSpPr>
            <a:spLocks xmlns:a="http://schemas.openxmlformats.org/drawingml/2006/main" noGrp="1"/>
          </p:cNvSpPr>
          <p:nvPr/>
        </p:nvSpPr>
        <p:spPr>
          <a:xfrm xmlns:a="http://schemas.openxmlformats.org/drawingml/2006/main">
            <a:off x="609600" y="5334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Money, Scheduling, and a Life Outside Flying</a:t>
            </a:r>
          </a:p>
        </p:txBody>
      </p:sp>
      <p:sp>
        <p:nvSpPr>
          <p:cNvPr id="3" name="">
            <a:extLst xmlns:a="http://schemas.openxmlformats.org/drawingml/2006/main">
              <a:ext uri="{FF2B5EF4-FFF2-40B4-BE49-F238E27FC236}">
                <a16:creationId xmlns:a16="http://schemas.microsoft.com/office/drawing/2014/main" id="{FA8FD3DB-CE73-4BF3-BCE5-8656F745DF0C}"/>
              </a:ext>
            </a:extLst>
          </p:cNvPr>
          <p:cNvSpPr>
            <a:spLocks xmlns:a="http://schemas.openxmlformats.org/drawingml/2006/main" noGrp="1"/>
          </p:cNvSpPr>
          <p:nvPr/>
        </p:nvSpPr>
        <p:spPr>
          <a:xfrm xmlns:a="http://schemas.openxmlformats.org/drawingml/2006/main">
            <a:off x="685800" y="20288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A scholarship application calendar</a:t>
            </a:r>
          </a:p>
        </p:txBody>
      </p:sp>
      <p:sp>
        <p:nvSpPr>
          <p:cNvPr id="4" name="">
            <a:extLst xmlns:a="http://schemas.openxmlformats.org/drawingml/2006/main">
              <a:ext uri="{FF2B5EF4-FFF2-40B4-BE49-F238E27FC236}">
                <a16:creationId xmlns:a16="http://schemas.microsoft.com/office/drawing/2014/main" id="{5D3CD8AF-18BF-43EE-8FDC-431803675DF5}"/>
              </a:ext>
            </a:extLst>
          </p:cNvPr>
          <p:cNvSpPr>
            <a:spLocks xmlns:a="http://schemas.openxmlformats.org/drawingml/2006/main" noGrp="1"/>
          </p:cNvSpPr>
          <p:nvPr/>
        </p:nvSpPr>
        <p:spPr>
          <a:xfrm xmlns:a="http://schemas.openxmlformats.org/drawingml/2006/main">
            <a:off x="685800" y="299085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Lessons that match real availability</a:t>
            </a:r>
          </a:p>
        </p:txBody>
      </p:sp>
      <p:sp>
        <p:nvSpPr>
          <p:cNvPr id="5" name="">
            <a:extLst xmlns:a="http://schemas.openxmlformats.org/drawingml/2006/main">
              <a:ext uri="{FF2B5EF4-FFF2-40B4-BE49-F238E27FC236}">
                <a16:creationId xmlns:a16="http://schemas.microsoft.com/office/drawing/2014/main" id="{ED9BEC70-D021-4872-808A-C8C522AF17E0}"/>
              </a:ext>
            </a:extLst>
          </p:cNvPr>
          <p:cNvSpPr>
            <a:spLocks xmlns:a="http://schemas.openxmlformats.org/drawingml/2006/main" noGrp="1"/>
          </p:cNvSpPr>
          <p:nvPr/>
        </p:nvSpPr>
        <p:spPr>
          <a:xfrm xmlns:a="http://schemas.openxmlformats.org/drawingml/2006/main">
            <a:off x="685800" y="39528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A reserve for delays and retests</a:t>
            </a:r>
          </a:p>
        </p:txBody>
      </p:sp>
      <p:sp>
        <p:nvSpPr>
          <p:cNvPr id="6" name="">
            <a:extLst xmlns:a="http://schemas.openxmlformats.org/drawingml/2006/main">
              <a:ext uri="{FF2B5EF4-FFF2-40B4-BE49-F238E27FC236}">
                <a16:creationId xmlns:a16="http://schemas.microsoft.com/office/drawing/2014/main" id="{364F7D6F-4506-420C-8A6C-E39293323D27}"/>
              </a:ext>
            </a:extLst>
          </p:cNvPr>
          <p:cNvSpPr>
            <a:spLocks xmlns:a="http://schemas.openxmlformats.org/drawingml/2006/main" noGrp="1"/>
          </p:cNvSpPr>
          <p:nvPr/>
        </p:nvSpPr>
        <p:spPr>
          <a:xfrm xmlns:a="http://schemas.openxmlformats.org/drawingml/2006/main">
            <a:off x="685800" y="491490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A plan for pauses and re-entry</a:t>
            </a:r>
          </a:p>
        </p:txBody>
      </p:sp>
    </p:spTree>
    <p:extLst>
      <p:ext uri="{BB962C8B-B14F-4D97-AF65-F5344CB8AC3E}">
        <p14:creationId xmlns:p14="http://schemas.microsoft.com/office/powerpoint/2010/main" val="522409339"/>
      </p:ext>
    </p:extLst>
  </p:cSld>
</p:sld>
</file>

<file path=ppt/slides/slide24.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AA3EDD7-61B3-4A48-BCFD-435B4E3B200D}"/>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24</a:t>
            </a:r>
          </a:p>
        </p:txBody>
      </p:sp>
      <p:sp>
        <p:nvSpPr>
          <p:cNvPr id="2" name="">
            <a:extLst xmlns:a="http://schemas.openxmlformats.org/drawingml/2006/main">
              <a:ext uri="{FF2B5EF4-FFF2-40B4-BE49-F238E27FC236}">
                <a16:creationId xmlns:a16="http://schemas.microsoft.com/office/drawing/2014/main" id="{FE0A5F42-0D26-4326-8568-27E134BF0CC4}"/>
              </a:ext>
            </a:extLst>
          </p:cNvPr>
          <p:cNvSpPr>
            <a:spLocks xmlns:a="http://schemas.openxmlformats.org/drawingml/2006/main" noGrp="1"/>
          </p:cNvSpPr>
          <p:nvPr/>
        </p:nvSpPr>
        <p:spPr>
          <a:xfrm xmlns:a="http://schemas.openxmlformats.org/drawingml/2006/main">
            <a:off x="609600" y="5334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Workplace Barriers Need More Than Confidence</a:t>
            </a:r>
          </a:p>
        </p:txBody>
      </p:sp>
      <p:sp>
        <p:nvSpPr>
          <p:cNvPr id="3" name="">
            <a:extLst xmlns:a="http://schemas.openxmlformats.org/drawingml/2006/main">
              <a:ext uri="{FF2B5EF4-FFF2-40B4-BE49-F238E27FC236}">
                <a16:creationId xmlns:a16="http://schemas.microsoft.com/office/drawing/2014/main" id="{552A7DB3-235D-4112-8888-21C658CB3408}"/>
              </a:ext>
            </a:extLst>
          </p:cNvPr>
          <p:cNvSpPr>
            <a:spLocks xmlns:a="http://schemas.openxmlformats.org/drawingml/2006/main" noGrp="1"/>
          </p:cNvSpPr>
          <p:nvPr/>
        </p:nvSpPr>
        <p:spPr>
          <a:xfrm xmlns:a="http://schemas.openxmlformats.org/drawingml/2006/main">
            <a:off x="685800" y="20288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Clear criteria for hiring and advancement</a:t>
            </a:r>
          </a:p>
        </p:txBody>
      </p:sp>
      <p:sp>
        <p:nvSpPr>
          <p:cNvPr id="4" name="">
            <a:extLst xmlns:a="http://schemas.openxmlformats.org/drawingml/2006/main">
              <a:ext uri="{FF2B5EF4-FFF2-40B4-BE49-F238E27FC236}">
                <a16:creationId xmlns:a16="http://schemas.microsoft.com/office/drawing/2014/main" id="{C46626DA-C6D5-493D-AD45-81D0837BD821}"/>
              </a:ext>
            </a:extLst>
          </p:cNvPr>
          <p:cNvSpPr>
            <a:spLocks xmlns:a="http://schemas.openxmlformats.org/drawingml/2006/main" noGrp="1"/>
          </p:cNvSpPr>
          <p:nvPr/>
        </p:nvSpPr>
        <p:spPr>
          <a:xfrm xmlns:a="http://schemas.openxmlformats.org/drawingml/2006/main">
            <a:off x="685800" y="299085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Access to useful experience</a:t>
            </a:r>
          </a:p>
        </p:txBody>
      </p:sp>
      <p:sp>
        <p:nvSpPr>
          <p:cNvPr id="5" name="">
            <a:extLst xmlns:a="http://schemas.openxmlformats.org/drawingml/2006/main">
              <a:ext uri="{FF2B5EF4-FFF2-40B4-BE49-F238E27FC236}">
                <a16:creationId xmlns:a16="http://schemas.microsoft.com/office/drawing/2014/main" id="{0714B209-239B-4B8D-8BDC-739ABFC3CE39}"/>
              </a:ext>
            </a:extLst>
          </p:cNvPr>
          <p:cNvSpPr>
            <a:spLocks xmlns:a="http://schemas.openxmlformats.org/drawingml/2006/main" noGrp="1"/>
          </p:cNvSpPr>
          <p:nvPr/>
        </p:nvSpPr>
        <p:spPr>
          <a:xfrm xmlns:a="http://schemas.openxmlformats.org/drawingml/2006/main">
            <a:off x="685800" y="39528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A mentor and someone who can sponsor you</a:t>
            </a:r>
          </a:p>
        </p:txBody>
      </p:sp>
      <p:sp>
        <p:nvSpPr>
          <p:cNvPr id="6" name="">
            <a:extLst xmlns:a="http://schemas.openxmlformats.org/drawingml/2006/main">
              <a:ext uri="{FF2B5EF4-FFF2-40B4-BE49-F238E27FC236}">
                <a16:creationId xmlns:a16="http://schemas.microsoft.com/office/drawing/2014/main" id="{8982C1DC-5F9E-416A-8628-F795827474C0}"/>
              </a:ext>
            </a:extLst>
          </p:cNvPr>
          <p:cNvSpPr>
            <a:spLocks xmlns:a="http://schemas.openxmlformats.org/drawingml/2006/main" noGrp="1"/>
          </p:cNvSpPr>
          <p:nvPr/>
        </p:nvSpPr>
        <p:spPr>
          <a:xfrm xmlns:a="http://schemas.openxmlformats.org/drawingml/2006/main">
            <a:off x="685800" y="491490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A channel for concerns that works</a:t>
            </a:r>
          </a:p>
        </p:txBody>
      </p:sp>
    </p:spTree>
    <p:extLst>
      <p:ext uri="{BB962C8B-B14F-4D97-AF65-F5344CB8AC3E}">
        <p14:creationId xmlns:p14="http://schemas.microsoft.com/office/powerpoint/2010/main" val="379198303"/>
      </p:ext>
    </p:extLst>
  </p:cSld>
</p:sld>
</file>

<file path=ppt/slides/slide25.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B5FC3B6-1702-4B47-9C09-AD20722688BE}"/>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25</a:t>
            </a:r>
          </a:p>
        </p:txBody>
      </p:sp>
      <p:sp>
        <p:nvSpPr>
          <p:cNvPr id="2" name="">
            <a:extLst xmlns:a="http://schemas.openxmlformats.org/drawingml/2006/main">
              <a:ext uri="{FF2B5EF4-FFF2-40B4-BE49-F238E27FC236}">
                <a16:creationId xmlns:a16="http://schemas.microsoft.com/office/drawing/2014/main" id="{254D4B00-10F1-4620-A14C-9B962C74D3E5}"/>
              </a:ext>
            </a:extLst>
          </p:cNvPr>
          <p:cNvSpPr>
            <a:spLocks xmlns:a="http://schemas.openxmlformats.org/drawingml/2006/main" noGrp="1"/>
          </p:cNvSpPr>
          <p:nvPr/>
        </p:nvSpPr>
        <p:spPr>
          <a:xfrm xmlns:a="http://schemas.openxmlformats.org/drawingml/2006/main">
            <a:off x="609600" y="51435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300" b="1">
                <a:solidFill>
                  <a:srgbClr val="152E3D"/>
                </a:solidFill>
                <a:latin typeface="Arial"/>
                <a:ea typeface="Arial"/>
                <a:cs typeface="Arial"/>
              </a:defRPr>
            </a:pPr>
            <a:r>
              <a:rPr sz="3300" b="1">
                <a:solidFill>
                  <a:srgbClr val="152E3D"/>
                </a:solidFill>
                <a:latin typeface="Arial"/>
                <a:ea typeface="Arial"/>
                <a:cs typeface="Arial"/>
              </a:rPr>
              <a:t>Scenario: Qualified, but Overlooked</a:t>
            </a:r>
          </a:p>
        </p:txBody>
      </p:sp>
      <p:sp>
        <p:nvSpPr>
          <p:cNvPr id="3" name="">
            <a:extLst xmlns:a="http://schemas.openxmlformats.org/drawingml/2006/main">
              <a:ext uri="{FF2B5EF4-FFF2-40B4-BE49-F238E27FC236}">
                <a16:creationId xmlns:a16="http://schemas.microsoft.com/office/drawing/2014/main" id="{C9C95E34-479D-4196-9C2B-914A64945BB8}"/>
              </a:ext>
            </a:extLst>
          </p:cNvPr>
          <p:cNvSpPr>
            <a:spLocks xmlns:a="http://schemas.openxmlformats.org/drawingml/2006/main" noGrp="1"/>
          </p:cNvSpPr>
          <p:nvPr/>
        </p:nvSpPr>
        <p:spPr>
          <a:xfrm xmlns:a="http://schemas.openxmlformats.org/drawingml/2006/main">
            <a:off x="647700" y="2495550"/>
            <a:ext cx="10858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75" b="1">
                <a:solidFill>
                  <a:srgbClr val="187B7A"/>
                </a:solidFill>
                <a:latin typeface="Arial"/>
                <a:ea typeface="Arial"/>
                <a:cs typeface="Arial"/>
              </a:defRPr>
            </a:pPr>
            <a:r>
              <a:rPr sz="2775" b="1">
                <a:solidFill>
                  <a:srgbClr val="187B7A"/>
                </a:solidFill>
                <a:latin typeface="Arial"/>
                <a:ea typeface="Arial"/>
                <a:cs typeface="Arial"/>
              </a:rPr>
              <a:t>Which information would help most?</a:t>
            </a:r>
          </a:p>
        </p:txBody>
      </p:sp>
      <p:sp>
        <p:nvSpPr>
          <p:cNvPr id="4" name="">
            <a:extLst xmlns:a="http://schemas.openxmlformats.org/drawingml/2006/main">
              <a:ext uri="{FF2B5EF4-FFF2-40B4-BE49-F238E27FC236}">
                <a16:creationId xmlns:a16="http://schemas.microsoft.com/office/drawing/2014/main" id="{7A34B25D-5035-4CF6-9273-772CB4B9BFA8}"/>
              </a:ext>
            </a:extLst>
          </p:cNvPr>
          <p:cNvSpPr>
            <a:spLocks xmlns:a="http://schemas.openxmlformats.org/drawingml/2006/main" noGrp="1"/>
          </p:cNvSpPr>
          <p:nvPr/>
        </p:nvSpPr>
        <p:spPr>
          <a:xfrm xmlns:a="http://schemas.openxmlformats.org/drawingml/2006/main">
            <a:off x="781050" y="33813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A  The written selection criteria</a:t>
            </a:r>
          </a:p>
        </p:txBody>
      </p:sp>
      <p:sp>
        <p:nvSpPr>
          <p:cNvPr id="5" name="">
            <a:extLst xmlns:a="http://schemas.openxmlformats.org/drawingml/2006/main">
              <a:ext uri="{FF2B5EF4-FFF2-40B4-BE49-F238E27FC236}">
                <a16:creationId xmlns:a16="http://schemas.microsoft.com/office/drawing/2014/main" id="{564434AF-2AC9-4BE1-A229-6937029E5D75}"/>
              </a:ext>
            </a:extLst>
          </p:cNvPr>
          <p:cNvSpPr>
            <a:spLocks xmlns:a="http://schemas.openxmlformats.org/drawingml/2006/main" noGrp="1"/>
          </p:cNvSpPr>
          <p:nvPr/>
        </p:nvSpPr>
        <p:spPr>
          <a:xfrm xmlns:a="http://schemas.openxmlformats.org/drawingml/2006/main">
            <a:off x="781050" y="407670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B  The experience gap, with a way to close it</a:t>
            </a:r>
          </a:p>
        </p:txBody>
      </p:sp>
      <p:sp>
        <p:nvSpPr>
          <p:cNvPr id="6" name="">
            <a:extLst xmlns:a="http://schemas.openxmlformats.org/drawingml/2006/main">
              <a:ext uri="{FF2B5EF4-FFF2-40B4-BE49-F238E27FC236}">
                <a16:creationId xmlns:a16="http://schemas.microsoft.com/office/drawing/2014/main" id="{F59617FE-363D-41AC-BBD5-971CCE9F7577}"/>
              </a:ext>
            </a:extLst>
          </p:cNvPr>
          <p:cNvSpPr>
            <a:spLocks xmlns:a="http://schemas.openxmlformats.org/drawingml/2006/main" noGrp="1"/>
          </p:cNvSpPr>
          <p:nvPr/>
        </p:nvSpPr>
        <p:spPr>
          <a:xfrm xmlns:a="http://schemas.openxmlformats.org/drawingml/2006/main">
            <a:off x="781050" y="477202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C  A documented explanation of the decision</a:t>
            </a:r>
          </a:p>
        </p:txBody>
      </p:sp>
      <p:sp>
        <p:nvSpPr>
          <p:cNvPr id="7" name="">
            <a:extLst xmlns:a="http://schemas.openxmlformats.org/drawingml/2006/main">
              <a:ext uri="{FF2B5EF4-FFF2-40B4-BE49-F238E27FC236}">
                <a16:creationId xmlns:a16="http://schemas.microsoft.com/office/drawing/2014/main" id="{D74A9AE3-CF50-45C6-B7FD-469B2D9E1DAE}"/>
              </a:ext>
            </a:extLst>
          </p:cNvPr>
          <p:cNvSpPr>
            <a:spLocks xmlns:a="http://schemas.openxmlformats.org/drawingml/2006/main" noGrp="1"/>
          </p:cNvSpPr>
          <p:nvPr/>
        </p:nvSpPr>
        <p:spPr>
          <a:xfrm xmlns:a="http://schemas.openxmlformats.org/drawingml/2006/main">
            <a:off x="781050" y="54673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D  All of these, depending on the situation</a:t>
            </a:r>
          </a:p>
        </p:txBody>
      </p:sp>
      <p:sp>
        <p:nvSpPr>
          <p:cNvPr id="8" name="">
            <a:extLst xmlns:a="http://schemas.openxmlformats.org/drawingml/2006/main">
              <a:ext uri="{FF2B5EF4-FFF2-40B4-BE49-F238E27FC236}">
                <a16:creationId xmlns:a16="http://schemas.microsoft.com/office/drawing/2014/main" id="{A9FF755A-A645-4CDE-B300-4C108BA0D428}"/>
              </a:ext>
            </a:extLst>
          </p:cNvPr>
          <p:cNvSpPr>
            <a:spLocks xmlns:a="http://schemas.openxmlformats.org/drawingml/2006/main" noGrp="1"/>
          </p:cNvSpPr>
          <p:nvPr/>
        </p:nvSpPr>
        <p:spPr>
          <a:xfrm xmlns:a="http://schemas.openxmlformats.org/drawingml/2006/main">
            <a:off x="647700" y="6153150"/>
            <a:ext cx="952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26772"/>
                </a:solidFill>
                <a:latin typeface="Arial"/>
                <a:ea typeface="Arial"/>
                <a:cs typeface="Arial"/>
              </a:defRPr>
            </a:pPr>
            <a:r>
              <a:rPr sz="1500" b="0">
                <a:solidFill>
                  <a:srgbClr val="526772"/>
                </a:solidFill>
                <a:latin typeface="Arial"/>
                <a:ea typeface="Arial"/>
                <a:cs typeface="Arial"/>
              </a:rPr>
              <a:t>POLL P3   Choose one answer</a:t>
            </a:r>
          </a:p>
        </p:txBody>
      </p:sp>
    </p:spTree>
    <p:extLst>
      <p:ext uri="{BB962C8B-B14F-4D97-AF65-F5344CB8AC3E}">
        <p14:creationId xmlns:p14="http://schemas.microsoft.com/office/powerpoint/2010/main" val="1650281175"/>
      </p:ext>
    </p:extLst>
  </p:cSld>
</p:sld>
</file>

<file path=ppt/slides/slide26.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57EB9BF-BD3E-477E-9CB0-E1F2B3384537}"/>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26</a:t>
            </a:r>
          </a:p>
        </p:txBody>
      </p:sp>
      <p:sp>
        <p:nvSpPr>
          <p:cNvPr id="2" name="">
            <a:extLst xmlns:a="http://schemas.openxmlformats.org/drawingml/2006/main">
              <a:ext uri="{FF2B5EF4-FFF2-40B4-BE49-F238E27FC236}">
                <a16:creationId xmlns:a16="http://schemas.microsoft.com/office/drawing/2014/main" id="{0EA624F7-FF91-4A6F-9506-EA60A4E88A6F}"/>
              </a:ext>
            </a:extLst>
          </p:cNvPr>
          <p:cNvSpPr>
            <a:spLocks xmlns:a="http://schemas.openxmlformats.org/drawingml/2006/main" noGrp="1"/>
          </p:cNvSpPr>
          <p:nvPr/>
        </p:nvSpPr>
        <p:spPr>
          <a:xfrm xmlns:a="http://schemas.openxmlformats.org/drawingml/2006/main">
            <a:off x="609600" y="5334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Questions That Turn Vague Feedback into Action</a:t>
            </a:r>
          </a:p>
        </p:txBody>
      </p:sp>
      <p:sp>
        <p:nvSpPr>
          <p:cNvPr id="3" name="">
            <a:extLst xmlns:a="http://schemas.openxmlformats.org/drawingml/2006/main">
              <a:ext uri="{FF2B5EF4-FFF2-40B4-BE49-F238E27FC236}">
                <a16:creationId xmlns:a16="http://schemas.microsoft.com/office/drawing/2014/main" id="{C4C77EFF-6627-419C-9F74-C5CC3197E59E}"/>
              </a:ext>
            </a:extLst>
          </p:cNvPr>
          <p:cNvSpPr>
            <a:spLocks xmlns:a="http://schemas.openxmlformats.org/drawingml/2006/main" noGrp="1"/>
          </p:cNvSpPr>
          <p:nvPr/>
        </p:nvSpPr>
        <p:spPr>
          <a:xfrm xmlns:a="http://schemas.openxmlformats.org/drawingml/2006/main">
            <a:off x="685800" y="20288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“Which criterion did I not meet?”</a:t>
            </a:r>
          </a:p>
        </p:txBody>
      </p:sp>
      <p:sp>
        <p:nvSpPr>
          <p:cNvPr id="4" name="">
            <a:extLst xmlns:a="http://schemas.openxmlformats.org/drawingml/2006/main">
              <a:ext uri="{FF2B5EF4-FFF2-40B4-BE49-F238E27FC236}">
                <a16:creationId xmlns:a16="http://schemas.microsoft.com/office/drawing/2014/main" id="{DE4407C0-D9FE-4005-AE2A-D5DB5D204A94}"/>
              </a:ext>
            </a:extLst>
          </p:cNvPr>
          <p:cNvSpPr>
            <a:spLocks xmlns:a="http://schemas.openxmlformats.org/drawingml/2006/main" noGrp="1"/>
          </p:cNvSpPr>
          <p:nvPr/>
        </p:nvSpPr>
        <p:spPr>
          <a:xfrm xmlns:a="http://schemas.openxmlformats.org/drawingml/2006/main">
            <a:off x="685800" y="299085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“What experience would make me competitive?”</a:t>
            </a:r>
          </a:p>
        </p:txBody>
      </p:sp>
      <p:sp>
        <p:nvSpPr>
          <p:cNvPr id="5" name="">
            <a:extLst xmlns:a="http://schemas.openxmlformats.org/drawingml/2006/main">
              <a:ext uri="{FF2B5EF4-FFF2-40B4-BE49-F238E27FC236}">
                <a16:creationId xmlns:a16="http://schemas.microsoft.com/office/drawing/2014/main" id="{4256F75C-62BF-472E-AD05-C40998FB147F}"/>
              </a:ext>
            </a:extLst>
          </p:cNvPr>
          <p:cNvSpPr>
            <a:spLocks xmlns:a="http://schemas.openxmlformats.org/drawingml/2006/main" noGrp="1"/>
          </p:cNvSpPr>
          <p:nvPr/>
        </p:nvSpPr>
        <p:spPr>
          <a:xfrm xmlns:a="http://schemas.openxmlformats.org/drawingml/2006/main">
            <a:off x="685800" y="39528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“How are these assignments selected?”</a:t>
            </a:r>
          </a:p>
        </p:txBody>
      </p:sp>
      <p:sp>
        <p:nvSpPr>
          <p:cNvPr id="6" name="">
            <a:extLst xmlns:a="http://schemas.openxmlformats.org/drawingml/2006/main">
              <a:ext uri="{FF2B5EF4-FFF2-40B4-BE49-F238E27FC236}">
                <a16:creationId xmlns:a16="http://schemas.microsoft.com/office/drawing/2014/main" id="{3F52C6BF-44DE-40F7-A7D9-49597A2E2CD5}"/>
              </a:ext>
            </a:extLst>
          </p:cNvPr>
          <p:cNvSpPr>
            <a:spLocks xmlns:a="http://schemas.openxmlformats.org/drawingml/2006/main" noGrp="1"/>
          </p:cNvSpPr>
          <p:nvPr/>
        </p:nvSpPr>
        <p:spPr>
          <a:xfrm xmlns:a="http://schemas.openxmlformats.org/drawingml/2006/main">
            <a:off x="685800" y="491490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“When can we review my progress?”</a:t>
            </a:r>
          </a:p>
        </p:txBody>
      </p:sp>
    </p:spTree>
    <p:extLst>
      <p:ext uri="{BB962C8B-B14F-4D97-AF65-F5344CB8AC3E}">
        <p14:creationId xmlns:p14="http://schemas.microsoft.com/office/powerpoint/2010/main" val="868214158"/>
      </p:ext>
    </p:extLst>
  </p:cSld>
</p:sld>
</file>

<file path=ppt/slides/slide27.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2A8FBF86-6C0E-475C-8607-09AA84A22402}"/>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27</a:t>
            </a:r>
          </a:p>
        </p:txBody>
      </p:sp>
      <p:sp>
        <p:nvSpPr>
          <p:cNvPr id="2" name="">
            <a:extLst xmlns:a="http://schemas.openxmlformats.org/drawingml/2006/main">
              <a:ext uri="{FF2B5EF4-FFF2-40B4-BE49-F238E27FC236}">
                <a16:creationId xmlns:a16="http://schemas.microsoft.com/office/drawing/2014/main" id="{3190CE39-247A-4E8E-8BE3-9A7BB2F4604A}"/>
              </a:ext>
            </a:extLst>
          </p:cNvPr>
          <p:cNvSpPr>
            <a:spLocks xmlns:a="http://schemas.openxmlformats.org/drawingml/2006/main" noGrp="1"/>
          </p:cNvSpPr>
          <p:nvPr/>
        </p:nvSpPr>
        <p:spPr>
          <a:xfrm xmlns:a="http://schemas.openxmlformats.org/drawingml/2006/main">
            <a:off x="552450" y="466725"/>
            <a:ext cx="1104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Many Routes to the Flight Deck</a:t>
            </a:r>
          </a:p>
        </p:txBody>
      </p:sp>
      <p:sp>
        <p:nvSpPr>
          <p:cNvPr id="3" name="">
            <a:extLst xmlns:a="http://schemas.openxmlformats.org/drawingml/2006/main">
              <a:ext uri="{FF2B5EF4-FFF2-40B4-BE49-F238E27FC236}">
                <a16:creationId xmlns:a16="http://schemas.microsoft.com/office/drawing/2014/main" id="{68C07938-D863-40F1-9B05-A78277081007}"/>
              </a:ext>
            </a:extLst>
          </p:cNvPr>
          <p:cNvSpPr>
            <a:spLocks xmlns:a="http://schemas.openxmlformats.org/drawingml/2006/main" noGrp="1"/>
          </p:cNvSpPr>
          <p:nvPr/>
        </p:nvSpPr>
        <p:spPr>
          <a:xfrm xmlns:a="http://schemas.openxmlformats.org/drawingml/2006/main">
            <a:off x="571500" y="1209675"/>
            <a:ext cx="10953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526772"/>
                </a:solidFill>
                <a:latin typeface="Arial"/>
                <a:ea typeface="Arial"/>
                <a:cs typeface="Arial"/>
              </a:defRPr>
            </a:pPr>
            <a:r>
              <a:rPr sz="2025" b="0">
                <a:solidFill>
                  <a:srgbClr val="526772"/>
                </a:solidFill>
                <a:latin typeface="Arial"/>
                <a:ea typeface="Arial"/>
                <a:cs typeface="Arial"/>
              </a:rPr>
              <a:t>Airline and corporate flying</a:t>
            </a:r>
          </a:p>
        </p:txBody>
      </p:sp>
      <p:sp>
        <p:nvSpPr>
          <p:cNvPr id="4" name="">
            <a:extLst xmlns:a="http://schemas.openxmlformats.org/drawingml/2006/main">
              <a:ext uri="{FF2B5EF4-FFF2-40B4-BE49-F238E27FC236}">
                <a16:creationId xmlns:a16="http://schemas.microsoft.com/office/drawing/2014/main" id="{A2D313B7-20DC-4CB1-859F-A52E87F6B045}"/>
              </a:ext>
            </a:extLst>
          </p:cNvPr>
          <p:cNvSpPr>
            <a:spLocks xmlns:a="http://schemas.openxmlformats.org/drawingml/2006/main" noGrp="1"/>
          </p:cNvSpPr>
          <p:nvPr/>
        </p:nvSpPr>
        <p:spPr>
          <a:xfrm xmlns:a="http://schemas.openxmlformats.org/drawingml/2006/main">
            <a:off x="552450" y="1666875"/>
            <a:ext cx="2286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1">
                <a:solidFill>
                  <a:srgbClr val="187B7A"/>
                </a:solidFill>
                <a:latin typeface="Arial"/>
                <a:ea typeface="Arial"/>
                <a:cs typeface="Arial"/>
              </a:defRPr>
            </a:pPr>
            <a:r>
              <a:rPr sz="1500" b="1">
                <a:solidFill>
                  <a:srgbClr val="187B7A"/>
                </a:solidFill>
                <a:latin typeface="Arial"/>
                <a:ea typeface="Arial"/>
                <a:cs typeface="Arial"/>
              </a:rPr>
              <a:t>TRAINING</a:t>
            </a:r>
          </a:p>
        </p:txBody>
      </p:sp>
      <p:sp>
        <p:nvSpPr>
          <p:cNvPr id="5" name="">
            <a:extLst xmlns:a="http://schemas.openxmlformats.org/drawingml/2006/main">
              <a:ext uri="{FF2B5EF4-FFF2-40B4-BE49-F238E27FC236}">
                <a16:creationId xmlns:a16="http://schemas.microsoft.com/office/drawing/2014/main" id="{7092D0BD-57F8-406C-8FBA-17EE85537105}"/>
              </a:ext>
            </a:extLst>
          </p:cNvPr>
          <p:cNvSpPr>
            <a:spLocks xmlns:a="http://schemas.openxmlformats.org/drawingml/2006/main" noGrp="1"/>
          </p:cNvSpPr>
          <p:nvPr/>
        </p:nvSpPr>
        <p:spPr>
          <a:xfrm xmlns:a="http://schemas.openxmlformats.org/drawingml/2006/main">
            <a:off x="3209925" y="1666875"/>
            <a:ext cx="2190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1">
                <a:solidFill>
                  <a:srgbClr val="187B7A"/>
                </a:solidFill>
                <a:latin typeface="Arial"/>
                <a:ea typeface="Arial"/>
                <a:cs typeface="Arial"/>
              </a:defRPr>
            </a:pPr>
            <a:r>
              <a:rPr sz="1500" b="1">
                <a:solidFill>
                  <a:srgbClr val="187B7A"/>
                </a:solidFill>
                <a:latin typeface="Arial"/>
                <a:ea typeface="Arial"/>
                <a:cs typeface="Arial"/>
              </a:rPr>
              <a:t>QUALIFICATIONS</a:t>
            </a:r>
          </a:p>
        </p:txBody>
      </p:sp>
      <p:sp>
        <p:nvSpPr>
          <p:cNvPr id="6" name="">
            <a:extLst xmlns:a="http://schemas.openxmlformats.org/drawingml/2006/main">
              <a:ext uri="{FF2B5EF4-FFF2-40B4-BE49-F238E27FC236}">
                <a16:creationId xmlns:a16="http://schemas.microsoft.com/office/drawing/2014/main" id="{2E4D3EC9-CD59-4472-9D07-41CB82D57B0C}"/>
              </a:ext>
            </a:extLst>
          </p:cNvPr>
          <p:cNvSpPr>
            <a:spLocks xmlns:a="http://schemas.openxmlformats.org/drawingml/2006/main" noGrp="1"/>
          </p:cNvSpPr>
          <p:nvPr/>
        </p:nvSpPr>
        <p:spPr>
          <a:xfrm xmlns:a="http://schemas.openxmlformats.org/drawingml/2006/main">
            <a:off x="5772150" y="1666875"/>
            <a:ext cx="238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1">
                <a:solidFill>
                  <a:srgbClr val="187B7A"/>
                </a:solidFill>
                <a:latin typeface="Arial"/>
                <a:ea typeface="Arial"/>
                <a:cs typeface="Arial"/>
              </a:defRPr>
            </a:pPr>
            <a:r>
              <a:rPr sz="1500" b="1">
                <a:solidFill>
                  <a:srgbClr val="187B7A"/>
                </a:solidFill>
                <a:latin typeface="Arial"/>
                <a:ea typeface="Arial"/>
                <a:cs typeface="Arial"/>
              </a:rPr>
              <a:t>EXPERIENCE</a:t>
            </a:r>
          </a:p>
        </p:txBody>
      </p:sp>
      <p:sp>
        <p:nvSpPr>
          <p:cNvPr id="7" name="">
            <a:extLst xmlns:a="http://schemas.openxmlformats.org/drawingml/2006/main">
              <a:ext uri="{FF2B5EF4-FFF2-40B4-BE49-F238E27FC236}">
                <a16:creationId xmlns:a16="http://schemas.microsoft.com/office/drawing/2014/main" id="{1935817A-153E-4FC0-B66B-CED654E48AA1}"/>
              </a:ext>
            </a:extLst>
          </p:cNvPr>
          <p:cNvSpPr>
            <a:spLocks xmlns:a="http://schemas.openxmlformats.org/drawingml/2006/main" noGrp="1"/>
          </p:cNvSpPr>
          <p:nvPr/>
        </p:nvSpPr>
        <p:spPr>
          <a:xfrm xmlns:a="http://schemas.openxmlformats.org/drawingml/2006/main">
            <a:off x="8810625" y="1666875"/>
            <a:ext cx="27146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1">
                <a:solidFill>
                  <a:srgbClr val="187B7A"/>
                </a:solidFill>
                <a:latin typeface="Arial"/>
                <a:ea typeface="Arial"/>
                <a:cs typeface="Arial"/>
              </a:defRPr>
            </a:pPr>
            <a:r>
              <a:rPr sz="1500" b="1">
                <a:solidFill>
                  <a:srgbClr val="187B7A"/>
                </a:solidFill>
                <a:latin typeface="Arial"/>
                <a:ea typeface="Arial"/>
                <a:cs typeface="Arial"/>
              </a:rPr>
              <a:t>DESTINATIONS</a:t>
            </a:r>
          </a:p>
        </p:txBody>
      </p:sp>
      <p:sp>
        <p:nvSpPr>
          <p:cNvPr id="8" name="Local school&#10;Part 61">
            <a:extLst xmlns:a="http://schemas.openxmlformats.org/drawingml/2006/main">
              <a:ext uri="{FF2B5EF4-FFF2-40B4-BE49-F238E27FC236}">
                <a16:creationId xmlns:a16="http://schemas.microsoft.com/office/drawing/2014/main" id="{D7BF8646-5FBD-4DC4-B0E0-8D7A4BCBB1AE}"/>
              </a:ext>
            </a:extLst>
          </p:cNvPr>
          <p:cNvSpPr>
            <a:spLocks xmlns:a="http://schemas.openxmlformats.org/drawingml/2006/main" noGrp="1"/>
          </p:cNvSpPr>
          <p:nvPr/>
        </p:nvSpPr>
        <p:spPr>
          <a:xfrm xmlns:a="http://schemas.openxmlformats.org/drawingml/2006/main">
            <a:off x="552450" y="2238375"/>
            <a:ext cx="2143125" cy="666750"/>
          </a:xfrm>
          <a:prstGeom xmlns:a="http://schemas.openxmlformats.org/drawingml/2006/main" prst="rect">
            <a:avLst/>
          </a:prstGeom>
          <a:solidFill xmlns:a="http://schemas.openxmlformats.org/drawingml/2006/main">
            <a:srgbClr val="102B3B"/>
          </a:solidFill>
          <a:ln xmlns:a="http://schemas.openxmlformats.org/drawingml/2006/main" w="9525">
            <a:solidFill>
              <a:srgbClr val="102B3B"/>
            </a:solidFill>
          </a:ln>
        </p:spPr>
        <p:txBody>
          <a:bodyPr xmlns:a="http://schemas.openxmlformats.org/drawingml/2006/main" anchor="ctr">
            <a:noAutofit/>
          </a:bodyPr>
          <a:lstStyle xmlns:a="http://schemas.openxmlformats.org/drawingml/2006/main"/>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Local school</a:t>
            </a:r>
          </a:p>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Part 61</a:t>
            </a:r>
          </a:p>
        </p:txBody>
      </p:sp>
      <p:sp>
        <p:nvSpPr>
          <p:cNvPr id="9" name="Academy / school&#10;Part 141">
            <a:extLst xmlns:a="http://schemas.openxmlformats.org/drawingml/2006/main">
              <a:ext uri="{FF2B5EF4-FFF2-40B4-BE49-F238E27FC236}">
                <a16:creationId xmlns:a16="http://schemas.microsoft.com/office/drawing/2014/main" id="{054075AE-6624-4929-B068-13FEA81E1C6D}"/>
              </a:ext>
            </a:extLst>
          </p:cNvPr>
          <p:cNvSpPr>
            <a:spLocks xmlns:a="http://schemas.openxmlformats.org/drawingml/2006/main" noGrp="1"/>
          </p:cNvSpPr>
          <p:nvPr/>
        </p:nvSpPr>
        <p:spPr>
          <a:xfrm xmlns:a="http://schemas.openxmlformats.org/drawingml/2006/main">
            <a:off x="552450" y="3152775"/>
            <a:ext cx="2143125" cy="666750"/>
          </a:xfrm>
          <a:prstGeom xmlns:a="http://schemas.openxmlformats.org/drawingml/2006/main" prst="rect">
            <a:avLst/>
          </a:prstGeom>
          <a:solidFill xmlns:a="http://schemas.openxmlformats.org/drawingml/2006/main">
            <a:srgbClr val="102B3B"/>
          </a:solidFill>
          <a:ln xmlns:a="http://schemas.openxmlformats.org/drawingml/2006/main" w="9525">
            <a:solidFill>
              <a:srgbClr val="102B3B"/>
            </a:solidFill>
          </a:ln>
        </p:spPr>
        <p:txBody>
          <a:bodyPr xmlns:a="http://schemas.openxmlformats.org/drawingml/2006/main" anchor="ctr">
            <a:noAutofit/>
          </a:bodyPr>
          <a:lstStyle xmlns:a="http://schemas.openxmlformats.org/drawingml/2006/main"/>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Academy / school</a:t>
            </a:r>
          </a:p>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Part 141</a:t>
            </a:r>
          </a:p>
        </p:txBody>
      </p:sp>
      <p:sp>
        <p:nvSpPr>
          <p:cNvPr id="10" name="Eligible university&#10;aviation program">
            <a:extLst xmlns:a="http://schemas.openxmlformats.org/drawingml/2006/main">
              <a:ext uri="{FF2B5EF4-FFF2-40B4-BE49-F238E27FC236}">
                <a16:creationId xmlns:a16="http://schemas.microsoft.com/office/drawing/2014/main" id="{1D6A0689-246E-4424-9560-4FFDC8412B1F}"/>
              </a:ext>
            </a:extLst>
          </p:cNvPr>
          <p:cNvSpPr>
            <a:spLocks xmlns:a="http://schemas.openxmlformats.org/drawingml/2006/main" noGrp="1"/>
          </p:cNvSpPr>
          <p:nvPr/>
        </p:nvSpPr>
        <p:spPr>
          <a:xfrm xmlns:a="http://schemas.openxmlformats.org/drawingml/2006/main">
            <a:off x="552450" y="4067175"/>
            <a:ext cx="2143125" cy="666750"/>
          </a:xfrm>
          <a:prstGeom xmlns:a="http://schemas.openxmlformats.org/drawingml/2006/main" prst="rect">
            <a:avLst/>
          </a:prstGeom>
          <a:solidFill xmlns:a="http://schemas.openxmlformats.org/drawingml/2006/main">
            <a:srgbClr val="102B3B"/>
          </a:solidFill>
          <a:ln xmlns:a="http://schemas.openxmlformats.org/drawingml/2006/main" w="9525">
            <a:solidFill>
              <a:srgbClr val="102B3B"/>
            </a:solidFill>
          </a:ln>
        </p:spPr>
        <p:txBody>
          <a:bodyPr xmlns:a="http://schemas.openxmlformats.org/drawingml/2006/main" anchor="ctr">
            <a:noAutofit/>
          </a:bodyPr>
          <a:lstStyle xmlns:a="http://schemas.openxmlformats.org/drawingml/2006/main"/>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Eligible university</a:t>
            </a:r>
          </a:p>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aviation program</a:t>
            </a:r>
          </a:p>
        </p:txBody>
      </p:sp>
      <p:sp>
        <p:nvSpPr>
          <p:cNvPr id="11" name="Military flight&#10;training">
            <a:extLst xmlns:a="http://schemas.openxmlformats.org/drawingml/2006/main">
              <a:ext uri="{FF2B5EF4-FFF2-40B4-BE49-F238E27FC236}">
                <a16:creationId xmlns:a16="http://schemas.microsoft.com/office/drawing/2014/main" id="{E985CA0B-B871-437F-9592-5B449AADE40A}"/>
              </a:ext>
            </a:extLst>
          </p:cNvPr>
          <p:cNvSpPr>
            <a:spLocks xmlns:a="http://schemas.openxmlformats.org/drawingml/2006/main" noGrp="1"/>
          </p:cNvSpPr>
          <p:nvPr/>
        </p:nvSpPr>
        <p:spPr>
          <a:xfrm xmlns:a="http://schemas.openxmlformats.org/drawingml/2006/main">
            <a:off x="552450" y="4981575"/>
            <a:ext cx="2143125" cy="666750"/>
          </a:xfrm>
          <a:prstGeom xmlns:a="http://schemas.openxmlformats.org/drawingml/2006/main" prst="rect">
            <a:avLst/>
          </a:prstGeom>
          <a:solidFill xmlns:a="http://schemas.openxmlformats.org/drawingml/2006/main">
            <a:srgbClr val="102B3B"/>
          </a:solidFill>
          <a:ln xmlns:a="http://schemas.openxmlformats.org/drawingml/2006/main" w="9525">
            <a:solidFill>
              <a:srgbClr val="102B3B"/>
            </a:solidFill>
          </a:ln>
        </p:spPr>
        <p:txBody>
          <a:bodyPr xmlns:a="http://schemas.openxmlformats.org/drawingml/2006/main" anchor="ctr">
            <a:noAutofit/>
          </a:bodyPr>
          <a:lstStyle xmlns:a="http://schemas.openxmlformats.org/drawingml/2006/main"/>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Military flight</a:t>
            </a:r>
          </a:p>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training</a:t>
            </a:r>
          </a:p>
        </p:txBody>
      </p:sp>
      <p:sp>
        <p:nvSpPr>
          <p:cNvPr id="12" name="Appropriate&#10;certificates, ratings&#10;and experience">
            <a:extLst xmlns:a="http://schemas.openxmlformats.org/drawingml/2006/main">
              <a:ext uri="{FF2B5EF4-FFF2-40B4-BE49-F238E27FC236}">
                <a16:creationId xmlns:a16="http://schemas.microsoft.com/office/drawing/2014/main" id="{89EE45EF-BEA4-4A39-B125-B39B0681B9EB}"/>
              </a:ext>
            </a:extLst>
          </p:cNvPr>
          <p:cNvSpPr>
            <a:spLocks xmlns:a="http://schemas.openxmlformats.org/drawingml/2006/main" noGrp="1"/>
          </p:cNvSpPr>
          <p:nvPr/>
        </p:nvSpPr>
        <p:spPr>
          <a:xfrm xmlns:a="http://schemas.openxmlformats.org/drawingml/2006/main">
            <a:off x="3209925" y="3333750"/>
            <a:ext cx="2095500" cy="1200150"/>
          </a:xfrm>
          <a:prstGeom xmlns:a="http://schemas.openxmlformats.org/drawingml/2006/main" prst="rect">
            <a:avLst/>
          </a:prstGeom>
          <a:solidFill xmlns:a="http://schemas.openxmlformats.org/drawingml/2006/main">
            <a:srgbClr val="187B7A"/>
          </a:solidFill>
          <a:ln xmlns:a="http://schemas.openxmlformats.org/drawingml/2006/main" w="9525">
            <a:solidFill>
              <a:srgbClr val="187B7A"/>
            </a:solidFill>
          </a:ln>
        </p:spPr>
        <p:txBody>
          <a:bodyPr xmlns:a="http://schemas.openxmlformats.org/drawingml/2006/main" anchor="ctr">
            <a:noAutofit/>
          </a:bodyPr>
          <a:lstStyle xmlns:a="http://schemas.openxmlformats.org/drawingml/2006/main"/>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Appropriate</a:t>
            </a:r>
          </a:p>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certificates, ratings</a:t>
            </a:r>
          </a:p>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and experience</a:t>
            </a:r>
          </a:p>
        </p:txBody>
      </p:sp>
      <p:cxnSp>
        <p:nvCxnSpPr>
          <p:cNvPr id="44" name=""/>
          <p:cNvCxnSpPr>
            <a:stCxn xmlns:a="http://schemas.openxmlformats.org/drawingml/2006/main" id="8" idx="3"/>
            <a:endCxn xmlns:a="http://schemas.openxmlformats.org/drawingml/2006/main" id="12" idx="1"/>
          </p:cNvCxnSpPr>
          <p:nvPr/>
        </p:nvCxnSpPr>
        <p:spPr>
          <a:xfrm xmlns:a="http://schemas.openxmlformats.org/drawingml/2006/main">
            <a:off x="2695575" y="2571750"/>
            <a:ext cx="514350" cy="1362075"/>
          </a:xfrm>
          <a:prstGeom xmlns:a="http://schemas.openxmlformats.org/drawingml/2006/main" prst="bentConnector3">
            <a:avLst>
              <a:gd name="adj1" fmla="val 50000"/>
            </a:avLst>
          </a:prstGeom>
          <a:ln xmlns:a="http://schemas.openxmlformats.org/drawingml/2006/main" w="19050">
            <a:solidFill>
              <a:srgbClr val="92A2AA"/>
            </a:solidFill>
            <a:tailEnd type="arrow" w="sm" len="sm"/>
          </a:ln>
        </p:spPr>
      </p:cxnSp>
      <p:cxnSp>
        <p:nvCxnSpPr>
          <p:cNvPr id="45" name=""/>
          <p:cNvCxnSpPr>
            <a:stCxn xmlns:a="http://schemas.openxmlformats.org/drawingml/2006/main" id="9" idx="3"/>
            <a:endCxn xmlns:a="http://schemas.openxmlformats.org/drawingml/2006/main" id="12" idx="1"/>
          </p:cNvCxnSpPr>
          <p:nvPr/>
        </p:nvCxnSpPr>
        <p:spPr>
          <a:xfrm xmlns:a="http://schemas.openxmlformats.org/drawingml/2006/main">
            <a:off x="2695575" y="3486150"/>
            <a:ext cx="514350" cy="447675"/>
          </a:xfrm>
          <a:prstGeom xmlns:a="http://schemas.openxmlformats.org/drawingml/2006/main" prst="bentConnector3">
            <a:avLst>
              <a:gd name="adj1" fmla="val 50000"/>
            </a:avLst>
          </a:prstGeom>
          <a:ln xmlns:a="http://schemas.openxmlformats.org/drawingml/2006/main" w="19050">
            <a:solidFill>
              <a:srgbClr val="92A2AA"/>
            </a:solidFill>
            <a:tailEnd type="arrow" w="sm" len="sm"/>
          </a:ln>
        </p:spPr>
      </p:cxnSp>
      <p:cxnSp>
        <p:nvCxnSpPr>
          <p:cNvPr id="46" name=""/>
          <p:cNvCxnSpPr>
            <a:stCxn xmlns:a="http://schemas.openxmlformats.org/drawingml/2006/main" id="10" idx="3"/>
            <a:endCxn xmlns:a="http://schemas.openxmlformats.org/drawingml/2006/main" id="12" idx="1"/>
          </p:cNvCxnSpPr>
          <p:nvPr/>
        </p:nvCxnSpPr>
        <p:spPr>
          <a:xfrm xmlns:a="http://schemas.openxmlformats.org/drawingml/2006/main" flipV="1">
            <a:off x="2695575" y="3933825"/>
            <a:ext cx="514350" cy="466725"/>
          </a:xfrm>
          <a:prstGeom xmlns:a="http://schemas.openxmlformats.org/drawingml/2006/main" prst="bentConnector3">
            <a:avLst>
              <a:gd name="adj1" fmla="val 50000"/>
            </a:avLst>
          </a:prstGeom>
          <a:ln xmlns:a="http://schemas.openxmlformats.org/drawingml/2006/main" w="19050">
            <a:solidFill>
              <a:srgbClr val="92A2AA"/>
            </a:solidFill>
            <a:tailEnd type="arrow" w="sm" len="sm"/>
          </a:ln>
        </p:spPr>
      </p:cxnSp>
      <p:cxnSp>
        <p:nvCxnSpPr>
          <p:cNvPr id="47" name=""/>
          <p:cNvCxnSpPr>
            <a:stCxn xmlns:a="http://schemas.openxmlformats.org/drawingml/2006/main" id="11" idx="3"/>
            <a:endCxn xmlns:a="http://schemas.openxmlformats.org/drawingml/2006/main" id="12" idx="1"/>
          </p:cNvCxnSpPr>
          <p:nvPr/>
        </p:nvCxnSpPr>
        <p:spPr>
          <a:xfrm xmlns:a="http://schemas.openxmlformats.org/drawingml/2006/main" flipV="1">
            <a:off x="2695575" y="3933825"/>
            <a:ext cx="514350" cy="1381125"/>
          </a:xfrm>
          <a:prstGeom xmlns:a="http://schemas.openxmlformats.org/drawingml/2006/main" prst="bentConnector3">
            <a:avLst>
              <a:gd name="adj1" fmla="val 50000"/>
            </a:avLst>
          </a:prstGeom>
          <a:ln xmlns:a="http://schemas.openxmlformats.org/drawingml/2006/main" w="19050">
            <a:solidFill>
              <a:srgbClr val="92A2AA"/>
            </a:solidFill>
            <a:tailEnd type="arrow" w="sm" len="sm"/>
          </a:ln>
        </p:spPr>
      </p:cxnSp>
      <p:sp>
        <p:nvSpPr>
          <p:cNvPr id="17" name="Instruction, survey,&#10;tour or other&#10;qualified flying">
            <a:extLst xmlns:a="http://schemas.openxmlformats.org/drawingml/2006/main">
              <a:ext uri="{FF2B5EF4-FFF2-40B4-BE49-F238E27FC236}">
                <a16:creationId xmlns:a16="http://schemas.microsoft.com/office/drawing/2014/main" id="{2E040288-C811-44EA-B359-E4476E22C478}"/>
              </a:ext>
            </a:extLst>
          </p:cNvPr>
          <p:cNvSpPr>
            <a:spLocks xmlns:a="http://schemas.openxmlformats.org/drawingml/2006/main" noGrp="1"/>
          </p:cNvSpPr>
          <p:nvPr/>
        </p:nvSpPr>
        <p:spPr>
          <a:xfrm xmlns:a="http://schemas.openxmlformats.org/drawingml/2006/main">
            <a:off x="5772150" y="2228850"/>
            <a:ext cx="2428875" cy="971550"/>
          </a:xfrm>
          <a:prstGeom xmlns:a="http://schemas.openxmlformats.org/drawingml/2006/main" prst="rect">
            <a:avLst/>
          </a:prstGeom>
          <a:solidFill xmlns:a="http://schemas.openxmlformats.org/drawingml/2006/main">
            <a:srgbClr val="102B3B"/>
          </a:solidFill>
          <a:ln xmlns:a="http://schemas.openxmlformats.org/drawingml/2006/main" w="9525">
            <a:solidFill>
              <a:srgbClr val="102B3B"/>
            </a:solidFill>
          </a:ln>
        </p:spPr>
        <p:txBody>
          <a:bodyPr xmlns:a="http://schemas.openxmlformats.org/drawingml/2006/main" anchor="ctr">
            <a:noAutofit/>
          </a:bodyPr>
          <a:lstStyle xmlns:a="http://schemas.openxmlformats.org/drawingml/2006/main"/>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Instruction, survey,</a:t>
            </a:r>
          </a:p>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tour or other</a:t>
            </a:r>
          </a:p>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qualified flying</a:t>
            </a:r>
          </a:p>
        </p:txBody>
      </p:sp>
      <p:sp>
        <p:nvSpPr>
          <p:cNvPr id="18" name="Charter, cargo or&#10;business aviation&#10;when qualified">
            <a:extLst xmlns:a="http://schemas.openxmlformats.org/drawingml/2006/main">
              <a:ext uri="{FF2B5EF4-FFF2-40B4-BE49-F238E27FC236}">
                <a16:creationId xmlns:a16="http://schemas.microsoft.com/office/drawing/2014/main" id="{6C91DD1C-98B5-41C8-BD87-91F2E0E10BFF}"/>
              </a:ext>
            </a:extLst>
          </p:cNvPr>
          <p:cNvSpPr>
            <a:spLocks xmlns:a="http://schemas.openxmlformats.org/drawingml/2006/main" noGrp="1"/>
          </p:cNvSpPr>
          <p:nvPr/>
        </p:nvSpPr>
        <p:spPr>
          <a:xfrm xmlns:a="http://schemas.openxmlformats.org/drawingml/2006/main">
            <a:off x="5772150" y="3505200"/>
            <a:ext cx="2428875" cy="971550"/>
          </a:xfrm>
          <a:prstGeom xmlns:a="http://schemas.openxmlformats.org/drawingml/2006/main" prst="rect">
            <a:avLst/>
          </a:prstGeom>
          <a:solidFill xmlns:a="http://schemas.openxmlformats.org/drawingml/2006/main">
            <a:srgbClr val="102B3B"/>
          </a:solidFill>
          <a:ln xmlns:a="http://schemas.openxmlformats.org/drawingml/2006/main" w="9525">
            <a:solidFill>
              <a:srgbClr val="102B3B"/>
            </a:solidFill>
          </a:ln>
        </p:spPr>
        <p:txBody>
          <a:bodyPr xmlns:a="http://schemas.openxmlformats.org/drawingml/2006/main" anchor="ctr">
            <a:noAutofit/>
          </a:bodyPr>
          <a:lstStyle xmlns:a="http://schemas.openxmlformats.org/drawingml/2006/main"/>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Charter, cargo or</a:t>
            </a:r>
          </a:p>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business aviation</a:t>
            </a:r>
          </a:p>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when qualified</a:t>
            </a:r>
          </a:p>
        </p:txBody>
      </p:sp>
      <p:sp>
        <p:nvSpPr>
          <p:cNvPr id="19" name="Military operational&#10;flying and civilian&#10;transition">
            <a:extLst xmlns:a="http://schemas.openxmlformats.org/drawingml/2006/main">
              <a:ext uri="{FF2B5EF4-FFF2-40B4-BE49-F238E27FC236}">
                <a16:creationId xmlns:a16="http://schemas.microsoft.com/office/drawing/2014/main" id="{DA092AFD-FE87-4A5C-A8F3-5AC862B61B72}"/>
              </a:ext>
            </a:extLst>
          </p:cNvPr>
          <p:cNvSpPr>
            <a:spLocks xmlns:a="http://schemas.openxmlformats.org/drawingml/2006/main" noGrp="1"/>
          </p:cNvSpPr>
          <p:nvPr/>
        </p:nvSpPr>
        <p:spPr>
          <a:xfrm xmlns:a="http://schemas.openxmlformats.org/drawingml/2006/main">
            <a:off x="5772150" y="4781550"/>
            <a:ext cx="2428875" cy="971550"/>
          </a:xfrm>
          <a:prstGeom xmlns:a="http://schemas.openxmlformats.org/drawingml/2006/main" prst="rect">
            <a:avLst/>
          </a:prstGeom>
          <a:solidFill xmlns:a="http://schemas.openxmlformats.org/drawingml/2006/main">
            <a:srgbClr val="102B3B"/>
          </a:solidFill>
          <a:ln xmlns:a="http://schemas.openxmlformats.org/drawingml/2006/main" w="9525">
            <a:solidFill>
              <a:srgbClr val="102B3B"/>
            </a:solidFill>
          </a:ln>
        </p:spPr>
        <p:txBody>
          <a:bodyPr xmlns:a="http://schemas.openxmlformats.org/drawingml/2006/main" anchor="ctr">
            <a:noAutofit/>
          </a:bodyPr>
          <a:lstStyle xmlns:a="http://schemas.openxmlformats.org/drawingml/2006/main"/>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Military operational</a:t>
            </a:r>
          </a:p>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flying and civilian</a:t>
            </a:r>
          </a:p>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transition</a:t>
            </a:r>
          </a:p>
        </p:txBody>
      </p:sp>
      <p:cxnSp>
        <p:nvCxnSpPr>
          <p:cNvPr id="51" name=""/>
          <p:cNvCxnSpPr>
            <a:stCxn xmlns:a="http://schemas.openxmlformats.org/drawingml/2006/main" id="12" idx="3"/>
            <a:endCxn xmlns:a="http://schemas.openxmlformats.org/drawingml/2006/main" id="17" idx="1"/>
          </p:cNvCxnSpPr>
          <p:nvPr/>
        </p:nvCxnSpPr>
        <p:spPr>
          <a:xfrm xmlns:a="http://schemas.openxmlformats.org/drawingml/2006/main" flipV="1">
            <a:off x="5305425" y="2714625"/>
            <a:ext cx="466725" cy="1219200"/>
          </a:xfrm>
          <a:prstGeom xmlns:a="http://schemas.openxmlformats.org/drawingml/2006/main" prst="bentConnector3">
            <a:avLst>
              <a:gd name="adj1" fmla="val 50000"/>
            </a:avLst>
          </a:prstGeom>
          <a:ln xmlns:a="http://schemas.openxmlformats.org/drawingml/2006/main" w="19050">
            <a:solidFill>
              <a:srgbClr val="92A2AA"/>
            </a:solidFill>
            <a:tailEnd type="arrow" w="sm" len="sm"/>
          </a:ln>
        </p:spPr>
      </p:cxnSp>
      <p:cxnSp>
        <p:nvCxnSpPr>
          <p:cNvPr id="52" name=""/>
          <p:cNvCxnSpPr>
            <a:stCxn xmlns:a="http://schemas.openxmlformats.org/drawingml/2006/main" id="12" idx="3"/>
            <a:endCxn xmlns:a="http://schemas.openxmlformats.org/drawingml/2006/main" id="18" idx="1"/>
          </p:cNvCxnSpPr>
          <p:nvPr/>
        </p:nvCxnSpPr>
        <p:spPr>
          <a:xfrm xmlns:a="http://schemas.openxmlformats.org/drawingml/2006/main">
            <a:off x="5305425" y="3933825"/>
            <a:ext cx="466725" cy="57150"/>
          </a:xfrm>
          <a:prstGeom xmlns:a="http://schemas.openxmlformats.org/drawingml/2006/main" prst="bentConnector3">
            <a:avLst>
              <a:gd name="adj1" fmla="val 50000"/>
            </a:avLst>
          </a:prstGeom>
          <a:ln xmlns:a="http://schemas.openxmlformats.org/drawingml/2006/main" w="19050">
            <a:solidFill>
              <a:srgbClr val="92A2AA"/>
            </a:solidFill>
            <a:tailEnd type="arrow" w="sm" len="sm"/>
          </a:ln>
        </p:spPr>
      </p:cxnSp>
      <p:cxnSp>
        <p:nvCxnSpPr>
          <p:cNvPr id="53" name=""/>
          <p:cNvCxnSpPr>
            <a:stCxn xmlns:a="http://schemas.openxmlformats.org/drawingml/2006/main" id="12" idx="3"/>
            <a:endCxn xmlns:a="http://schemas.openxmlformats.org/drawingml/2006/main" id="19" idx="1"/>
          </p:cNvCxnSpPr>
          <p:nvPr/>
        </p:nvCxnSpPr>
        <p:spPr>
          <a:xfrm xmlns:a="http://schemas.openxmlformats.org/drawingml/2006/main">
            <a:off x="5305425" y="3933825"/>
            <a:ext cx="466725" cy="1333500"/>
          </a:xfrm>
          <a:prstGeom xmlns:a="http://schemas.openxmlformats.org/drawingml/2006/main" prst="bentConnector3">
            <a:avLst>
              <a:gd name="adj1" fmla="val 50000"/>
            </a:avLst>
          </a:prstGeom>
          <a:ln xmlns:a="http://schemas.openxmlformats.org/drawingml/2006/main" w="19050">
            <a:solidFill>
              <a:srgbClr val="92A2AA"/>
            </a:solidFill>
            <a:tailEnd type="arrow" w="sm" len="sm"/>
          </a:ln>
        </p:spPr>
      </p:cxnSp>
      <p:sp>
        <p:nvSpPr>
          <p:cNvPr id="23" name="Airline flying&#10;Regional or direct hire">
            <a:extLst xmlns:a="http://schemas.openxmlformats.org/drawingml/2006/main">
              <a:ext uri="{FF2B5EF4-FFF2-40B4-BE49-F238E27FC236}">
                <a16:creationId xmlns:a16="http://schemas.microsoft.com/office/drawing/2014/main" id="{58AB67DB-0D56-4FD3-8F35-76A2D7EA6FA2}"/>
              </a:ext>
            </a:extLst>
          </p:cNvPr>
          <p:cNvSpPr>
            <a:spLocks xmlns:a="http://schemas.openxmlformats.org/drawingml/2006/main" noGrp="1"/>
          </p:cNvSpPr>
          <p:nvPr/>
        </p:nvSpPr>
        <p:spPr>
          <a:xfrm xmlns:a="http://schemas.openxmlformats.org/drawingml/2006/main">
            <a:off x="8810625" y="2819400"/>
            <a:ext cx="2809875" cy="904875"/>
          </a:xfrm>
          <a:prstGeom xmlns:a="http://schemas.openxmlformats.org/drawingml/2006/main" prst="rect">
            <a:avLst/>
          </a:prstGeom>
          <a:solidFill xmlns:a="http://schemas.openxmlformats.org/drawingml/2006/main">
            <a:srgbClr val="187B7A"/>
          </a:solidFill>
          <a:ln xmlns:a="http://schemas.openxmlformats.org/drawingml/2006/main" w="9525">
            <a:solidFill>
              <a:srgbClr val="187B7A"/>
            </a:solidFill>
          </a:ln>
        </p:spPr>
        <p:txBody>
          <a:bodyPr xmlns:a="http://schemas.openxmlformats.org/drawingml/2006/main" anchor="ctr">
            <a:noAutofit/>
          </a:bodyPr>
          <a:lstStyle xmlns:a="http://schemas.openxmlformats.org/drawingml/2006/main"/>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Airline flying</a:t>
            </a:r>
          </a:p>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Regional or direct hire</a:t>
            </a:r>
          </a:p>
        </p:txBody>
      </p:sp>
      <p:sp>
        <p:nvSpPr>
          <p:cNvPr id="24" name="Corporate / business&#10;flight deck">
            <a:extLst xmlns:a="http://schemas.openxmlformats.org/drawingml/2006/main">
              <a:ext uri="{FF2B5EF4-FFF2-40B4-BE49-F238E27FC236}">
                <a16:creationId xmlns:a16="http://schemas.microsoft.com/office/drawing/2014/main" id="{042DC628-713F-4024-B98D-3F172441E05B}"/>
              </a:ext>
            </a:extLst>
          </p:cNvPr>
          <p:cNvSpPr>
            <a:spLocks xmlns:a="http://schemas.openxmlformats.org/drawingml/2006/main" noGrp="1"/>
          </p:cNvSpPr>
          <p:nvPr/>
        </p:nvSpPr>
        <p:spPr>
          <a:xfrm xmlns:a="http://schemas.openxmlformats.org/drawingml/2006/main">
            <a:off x="8810625" y="4429125"/>
            <a:ext cx="2809875" cy="904875"/>
          </a:xfrm>
          <a:prstGeom xmlns:a="http://schemas.openxmlformats.org/drawingml/2006/main" prst="rect">
            <a:avLst/>
          </a:prstGeom>
          <a:solidFill xmlns:a="http://schemas.openxmlformats.org/drawingml/2006/main">
            <a:srgbClr val="187B7A"/>
          </a:solidFill>
          <a:ln xmlns:a="http://schemas.openxmlformats.org/drawingml/2006/main" w="9525">
            <a:solidFill>
              <a:srgbClr val="187B7A"/>
            </a:solidFill>
          </a:ln>
        </p:spPr>
        <p:txBody>
          <a:bodyPr xmlns:a="http://schemas.openxmlformats.org/drawingml/2006/main" anchor="ctr">
            <a:noAutofit/>
          </a:bodyPr>
          <a:lstStyle xmlns:a="http://schemas.openxmlformats.org/drawingml/2006/main"/>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Corporate / business</a:t>
            </a:r>
          </a:p>
          <a:p xmlns:a="http://schemas.openxmlformats.org/drawingml/2006/main">
            <a:pPr algn="ctr">
              <a:defRPr sz="1800">
                <a:solidFill>
                  <a:srgbClr val="FFFFFF"/>
                </a:solidFill>
                <a:latin typeface="Arial"/>
                <a:ea typeface="Arial"/>
                <a:cs typeface="Arial"/>
              </a:defRPr>
            </a:pPr>
            <a:r>
              <a:rPr sz="1800">
                <a:solidFill>
                  <a:srgbClr val="FFFFFF"/>
                </a:solidFill>
                <a:latin typeface="Arial"/>
                <a:ea typeface="Arial"/>
                <a:cs typeface="Arial"/>
              </a:rPr>
              <a:t>flight deck</a:t>
            </a:r>
          </a:p>
        </p:txBody>
      </p:sp>
      <p:cxnSp>
        <p:nvCxnSpPr>
          <p:cNvPr id="56" name=""/>
          <p:cNvCxnSpPr>
            <a:stCxn xmlns:a="http://schemas.openxmlformats.org/drawingml/2006/main" id="17" idx="3"/>
            <a:endCxn xmlns:a="http://schemas.openxmlformats.org/drawingml/2006/main" id="23" idx="1"/>
          </p:cNvCxnSpPr>
          <p:nvPr/>
        </p:nvCxnSpPr>
        <p:spPr>
          <a:xfrm xmlns:a="http://schemas.openxmlformats.org/drawingml/2006/main">
            <a:off x="8201025" y="2714625"/>
            <a:ext cx="609600" cy="557213"/>
          </a:xfrm>
          <a:prstGeom xmlns:a="http://schemas.openxmlformats.org/drawingml/2006/main" prst="bentConnector3">
            <a:avLst>
              <a:gd name="adj1" fmla="val 50000"/>
            </a:avLst>
          </a:prstGeom>
          <a:ln xmlns:a="http://schemas.openxmlformats.org/drawingml/2006/main" w="19050">
            <a:solidFill>
              <a:srgbClr val="92A2AA"/>
            </a:solidFill>
            <a:tailEnd type="arrow" w="sm" len="sm"/>
          </a:ln>
        </p:spPr>
      </p:cxnSp>
      <p:cxnSp>
        <p:nvCxnSpPr>
          <p:cNvPr id="57" name=""/>
          <p:cNvCxnSpPr>
            <a:stCxn xmlns:a="http://schemas.openxmlformats.org/drawingml/2006/main" id="17" idx="3"/>
            <a:endCxn xmlns:a="http://schemas.openxmlformats.org/drawingml/2006/main" id="24" idx="1"/>
          </p:cNvCxnSpPr>
          <p:nvPr/>
        </p:nvCxnSpPr>
        <p:spPr>
          <a:xfrm xmlns:a="http://schemas.openxmlformats.org/drawingml/2006/main">
            <a:off x="8201025" y="2714625"/>
            <a:ext cx="609600" cy="2166938"/>
          </a:xfrm>
          <a:prstGeom xmlns:a="http://schemas.openxmlformats.org/drawingml/2006/main" prst="bentConnector3">
            <a:avLst>
              <a:gd name="adj1" fmla="val 50000"/>
            </a:avLst>
          </a:prstGeom>
          <a:ln xmlns:a="http://schemas.openxmlformats.org/drawingml/2006/main" w="19050">
            <a:solidFill>
              <a:srgbClr val="92A2AA"/>
            </a:solidFill>
            <a:tailEnd type="arrow" w="sm" len="sm"/>
          </a:ln>
        </p:spPr>
      </p:cxnSp>
      <p:cxnSp>
        <p:nvCxnSpPr>
          <p:cNvPr id="58" name=""/>
          <p:cNvCxnSpPr>
            <a:stCxn xmlns:a="http://schemas.openxmlformats.org/drawingml/2006/main" id="18" idx="3"/>
            <a:endCxn xmlns:a="http://schemas.openxmlformats.org/drawingml/2006/main" id="23" idx="1"/>
          </p:cNvCxnSpPr>
          <p:nvPr/>
        </p:nvCxnSpPr>
        <p:spPr>
          <a:xfrm xmlns:a="http://schemas.openxmlformats.org/drawingml/2006/main" flipV="1">
            <a:off x="8201025" y="3271838"/>
            <a:ext cx="609600" cy="719138"/>
          </a:xfrm>
          <a:prstGeom xmlns:a="http://schemas.openxmlformats.org/drawingml/2006/main" prst="bentConnector3">
            <a:avLst>
              <a:gd name="adj1" fmla="val 50000"/>
            </a:avLst>
          </a:prstGeom>
          <a:ln xmlns:a="http://schemas.openxmlformats.org/drawingml/2006/main" w="19050">
            <a:solidFill>
              <a:srgbClr val="92A2AA"/>
            </a:solidFill>
            <a:tailEnd type="arrow" w="sm" len="sm"/>
          </a:ln>
        </p:spPr>
      </p:cxnSp>
      <p:cxnSp>
        <p:nvCxnSpPr>
          <p:cNvPr id="59" name=""/>
          <p:cNvCxnSpPr>
            <a:stCxn xmlns:a="http://schemas.openxmlformats.org/drawingml/2006/main" id="18" idx="3"/>
            <a:endCxn xmlns:a="http://schemas.openxmlformats.org/drawingml/2006/main" id="24" idx="1"/>
          </p:cNvCxnSpPr>
          <p:nvPr/>
        </p:nvCxnSpPr>
        <p:spPr>
          <a:xfrm xmlns:a="http://schemas.openxmlformats.org/drawingml/2006/main">
            <a:off x="8201025" y="3990975"/>
            <a:ext cx="609600" cy="890588"/>
          </a:xfrm>
          <a:prstGeom xmlns:a="http://schemas.openxmlformats.org/drawingml/2006/main" prst="bentConnector3">
            <a:avLst>
              <a:gd name="adj1" fmla="val 50000"/>
            </a:avLst>
          </a:prstGeom>
          <a:ln xmlns:a="http://schemas.openxmlformats.org/drawingml/2006/main" w="19050">
            <a:solidFill>
              <a:srgbClr val="92A2AA"/>
            </a:solidFill>
            <a:tailEnd type="arrow" w="sm" len="sm"/>
          </a:ln>
        </p:spPr>
      </p:cxnSp>
      <p:cxnSp>
        <p:nvCxnSpPr>
          <p:cNvPr id="60" name=""/>
          <p:cNvCxnSpPr>
            <a:stCxn xmlns:a="http://schemas.openxmlformats.org/drawingml/2006/main" id="19" idx="3"/>
            <a:endCxn xmlns:a="http://schemas.openxmlformats.org/drawingml/2006/main" id="23" idx="1"/>
          </p:cNvCxnSpPr>
          <p:nvPr/>
        </p:nvCxnSpPr>
        <p:spPr>
          <a:xfrm xmlns:a="http://schemas.openxmlformats.org/drawingml/2006/main" flipV="1">
            <a:off x="8201025" y="3271838"/>
            <a:ext cx="609600" cy="1995488"/>
          </a:xfrm>
          <a:prstGeom xmlns:a="http://schemas.openxmlformats.org/drawingml/2006/main" prst="bentConnector3">
            <a:avLst>
              <a:gd name="adj1" fmla="val 50000"/>
            </a:avLst>
          </a:prstGeom>
          <a:ln xmlns:a="http://schemas.openxmlformats.org/drawingml/2006/main" w="19050">
            <a:solidFill>
              <a:srgbClr val="92A2AA"/>
            </a:solidFill>
            <a:tailEnd type="arrow" w="sm" len="sm"/>
          </a:ln>
        </p:spPr>
      </p:cxnSp>
      <p:cxnSp>
        <p:nvCxnSpPr>
          <p:cNvPr id="61" name=""/>
          <p:cNvCxnSpPr>
            <a:stCxn xmlns:a="http://schemas.openxmlformats.org/drawingml/2006/main" id="19" idx="3"/>
            <a:endCxn xmlns:a="http://schemas.openxmlformats.org/drawingml/2006/main" id="24" idx="1"/>
          </p:cNvCxnSpPr>
          <p:nvPr/>
        </p:nvCxnSpPr>
        <p:spPr>
          <a:xfrm xmlns:a="http://schemas.openxmlformats.org/drawingml/2006/main" flipV="1">
            <a:off x="8201025" y="4881563"/>
            <a:ext cx="609600" cy="385763"/>
          </a:xfrm>
          <a:prstGeom xmlns:a="http://schemas.openxmlformats.org/drawingml/2006/main" prst="bentConnector3">
            <a:avLst>
              <a:gd name="adj1" fmla="val 50000"/>
            </a:avLst>
          </a:prstGeom>
          <a:ln xmlns:a="http://schemas.openxmlformats.org/drawingml/2006/main" w="19050">
            <a:solidFill>
              <a:srgbClr val="92A2AA"/>
            </a:solidFill>
            <a:tailEnd type="arrow" w="sm" len="sm"/>
          </a:ln>
        </p:spPr>
      </p:cxnSp>
      <p:sp>
        <p:nvSpPr>
          <p:cNvPr id="31" name="">
            <a:extLst xmlns:a="http://schemas.openxmlformats.org/drawingml/2006/main">
              <a:ext uri="{FF2B5EF4-FFF2-40B4-BE49-F238E27FC236}">
                <a16:creationId xmlns:a16="http://schemas.microsoft.com/office/drawing/2014/main" id="{B4000C6B-72BF-4FCD-8113-878FBF5A8F6A}"/>
              </a:ext>
            </a:extLst>
          </p:cNvPr>
          <p:cNvSpPr>
            <a:spLocks xmlns:a="http://schemas.openxmlformats.org/drawingml/2006/main" noGrp="1"/>
          </p:cNvSpPr>
          <p:nvPr/>
        </p:nvSpPr>
        <p:spPr>
          <a:xfrm xmlns:a="http://schemas.openxmlformats.org/drawingml/2006/main">
            <a:off x="552450" y="6048375"/>
            <a:ext cx="110966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0">
                <a:solidFill>
                  <a:srgbClr val="526772"/>
                </a:solidFill>
                <a:latin typeface="Arial"/>
                <a:ea typeface="Arial"/>
                <a:cs typeface="Arial"/>
              </a:defRPr>
            </a:pPr>
            <a:r>
              <a:rPr sz="1575" b="0">
                <a:solidFill>
                  <a:srgbClr val="526772"/>
                </a:solidFill>
                <a:latin typeface="Arial"/>
                <a:ea typeface="Arial"/>
                <a:cs typeface="Arial"/>
              </a:rPr>
              <a:t>Illustrative U.S. routes. Eligibility and hiring vary. Pilots can move between sectors.</a:t>
            </a:r>
          </a:p>
        </p:txBody>
      </p:sp>
    </p:spTree>
    <p:extLst>
      <p:ext uri="{BB962C8B-B14F-4D97-AF65-F5344CB8AC3E}">
        <p14:creationId xmlns:p14="http://schemas.microsoft.com/office/powerpoint/2010/main" val="1647352934"/>
      </p:ext>
    </p:extLst>
  </p:cSld>
</p:sld>
</file>

<file path=ppt/slides/slide28.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8109790-8BF9-4BF7-93E8-5FB6D2799644}"/>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28</a:t>
            </a:r>
          </a:p>
        </p:txBody>
      </p:sp>
      <p:sp>
        <p:nvSpPr>
          <p:cNvPr id="2" name="">
            <a:extLst xmlns:a="http://schemas.openxmlformats.org/drawingml/2006/main">
              <a:ext uri="{FF2B5EF4-FFF2-40B4-BE49-F238E27FC236}">
                <a16:creationId xmlns:a16="http://schemas.microsoft.com/office/drawing/2014/main" id="{8ACFCE4E-FC8B-4823-8B64-507349DFDCC7}"/>
              </a:ext>
            </a:extLst>
          </p:cNvPr>
          <p:cNvSpPr>
            <a:spLocks xmlns:a="http://schemas.openxmlformats.org/drawingml/2006/main" noGrp="1"/>
          </p:cNvSpPr>
          <p:nvPr/>
        </p:nvSpPr>
        <p:spPr>
          <a:xfrm xmlns:a="http://schemas.openxmlformats.org/drawingml/2006/main">
            <a:off x="609600" y="552450"/>
            <a:ext cx="10953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675" b="1">
                <a:solidFill>
                  <a:srgbClr val="152E3D"/>
                </a:solidFill>
                <a:latin typeface="Arial"/>
                <a:ea typeface="Arial"/>
                <a:cs typeface="Arial"/>
              </a:defRPr>
            </a:pPr>
            <a:r>
              <a:rPr sz="3675" b="1">
                <a:solidFill>
                  <a:srgbClr val="152E3D"/>
                </a:solidFill>
                <a:latin typeface="Arial"/>
                <a:ea typeface="Arial"/>
                <a:cs typeface="Arial"/>
              </a:rPr>
              <a:t>You Have 100 Aviation Dollars</a:t>
            </a:r>
          </a:p>
        </p:txBody>
      </p:sp>
      <p:sp>
        <p:nvSpPr>
          <p:cNvPr id="3" name="">
            <a:extLst xmlns:a="http://schemas.openxmlformats.org/drawingml/2006/main">
              <a:ext uri="{FF2B5EF4-FFF2-40B4-BE49-F238E27FC236}">
                <a16:creationId xmlns:a16="http://schemas.microsoft.com/office/drawing/2014/main" id="{BE0339D2-D845-4285-87E3-CF65EE4E32C0}"/>
              </a:ext>
            </a:extLst>
          </p:cNvPr>
          <p:cNvSpPr>
            <a:spLocks xmlns:a="http://schemas.openxmlformats.org/drawingml/2006/main" noGrp="1"/>
          </p:cNvSpPr>
          <p:nvPr/>
        </p:nvSpPr>
        <p:spPr>
          <a:xfrm xmlns:a="http://schemas.openxmlformats.org/drawingml/2006/main">
            <a:off x="647700" y="1562100"/>
            <a:ext cx="10858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0">
                <a:solidFill>
                  <a:srgbClr val="526772"/>
                </a:solidFill>
                <a:latin typeface="Arial"/>
                <a:ea typeface="Arial"/>
                <a:cs typeface="Arial"/>
              </a:defRPr>
            </a:pPr>
            <a:r>
              <a:rPr sz="2100" b="0">
                <a:solidFill>
                  <a:srgbClr val="526772"/>
                </a:solidFill>
                <a:latin typeface="Arial"/>
                <a:ea typeface="Arial"/>
                <a:cs typeface="Arial"/>
              </a:rPr>
              <a:t>A fictional chapter. A real decision about priorities.</a:t>
            </a:r>
          </a:p>
        </p:txBody>
      </p:sp>
      <p:sp>
        <p:nvSpPr>
          <p:cNvPr id="4" name="">
            <a:extLst xmlns:a="http://schemas.openxmlformats.org/drawingml/2006/main">
              <a:ext uri="{FF2B5EF4-FFF2-40B4-BE49-F238E27FC236}">
                <a16:creationId xmlns:a16="http://schemas.microsoft.com/office/drawing/2014/main" id="{3B862478-1889-4637-A14B-F94798D0DAB7}"/>
              </a:ext>
            </a:extLst>
          </p:cNvPr>
          <p:cNvSpPr>
            <a:spLocks xmlns:a="http://schemas.openxmlformats.org/drawingml/2006/main" noGrp="1"/>
          </p:cNvSpPr>
          <p:nvPr/>
        </p:nvSpPr>
        <p:spPr>
          <a:xfrm xmlns:a="http://schemas.openxmlformats.org/drawingml/2006/main">
            <a:off x="781050" y="257175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75" b="0">
                <a:solidFill>
                  <a:srgbClr val="152E3D"/>
                </a:solidFill>
                <a:latin typeface="Arial"/>
                <a:ea typeface="Arial"/>
                <a:cs typeface="Arial"/>
              </a:defRPr>
            </a:pPr>
            <a:r>
              <a:rPr sz="2475" b="0">
                <a:solidFill>
                  <a:srgbClr val="152E3D"/>
                </a:solidFill>
                <a:latin typeface="Arial"/>
                <a:ea typeface="Arial"/>
                <a:cs typeface="Arial"/>
              </a:rPr>
              <a:t>A  Flight-training scholarships</a:t>
            </a:r>
          </a:p>
        </p:txBody>
      </p:sp>
      <p:sp>
        <p:nvSpPr>
          <p:cNvPr id="5" name="">
            <a:extLst xmlns:a="http://schemas.openxmlformats.org/drawingml/2006/main">
              <a:ext uri="{FF2B5EF4-FFF2-40B4-BE49-F238E27FC236}">
                <a16:creationId xmlns:a16="http://schemas.microsoft.com/office/drawing/2014/main" id="{73959929-37F6-4AC3-94C5-04B27DC72E7D}"/>
              </a:ext>
            </a:extLst>
          </p:cNvPr>
          <p:cNvSpPr>
            <a:spLocks xmlns:a="http://schemas.openxmlformats.org/drawingml/2006/main" noGrp="1"/>
          </p:cNvSpPr>
          <p:nvPr/>
        </p:nvSpPr>
        <p:spPr>
          <a:xfrm xmlns:a="http://schemas.openxmlformats.org/drawingml/2006/main">
            <a:off x="781050" y="3267075"/>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75" b="0">
                <a:solidFill>
                  <a:srgbClr val="152E3D"/>
                </a:solidFill>
                <a:latin typeface="Arial"/>
                <a:ea typeface="Arial"/>
                <a:cs typeface="Arial"/>
              </a:defRPr>
            </a:pPr>
            <a:r>
              <a:rPr sz="2475" b="0">
                <a:solidFill>
                  <a:srgbClr val="152E3D"/>
                </a:solidFill>
                <a:latin typeface="Arial"/>
                <a:ea typeface="Arial"/>
                <a:cs typeface="Arial"/>
              </a:rPr>
              <a:t>B  Mentorship and career connections</a:t>
            </a:r>
          </a:p>
        </p:txBody>
      </p:sp>
      <p:sp>
        <p:nvSpPr>
          <p:cNvPr id="6" name="">
            <a:extLst xmlns:a="http://schemas.openxmlformats.org/drawingml/2006/main">
              <a:ext uri="{FF2B5EF4-FFF2-40B4-BE49-F238E27FC236}">
                <a16:creationId xmlns:a16="http://schemas.microsoft.com/office/drawing/2014/main" id="{FEF6E5A5-53A0-42FF-BF8B-5E82C418B04F}"/>
              </a:ext>
            </a:extLst>
          </p:cNvPr>
          <p:cNvSpPr>
            <a:spLocks xmlns:a="http://schemas.openxmlformats.org/drawingml/2006/main" noGrp="1"/>
          </p:cNvSpPr>
          <p:nvPr/>
        </p:nvSpPr>
        <p:spPr>
          <a:xfrm xmlns:a="http://schemas.openxmlformats.org/drawingml/2006/main">
            <a:off x="781050" y="39624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75" b="0">
                <a:solidFill>
                  <a:srgbClr val="152E3D"/>
                </a:solidFill>
                <a:latin typeface="Arial"/>
                <a:ea typeface="Arial"/>
                <a:cs typeface="Arial"/>
              </a:defRPr>
            </a:pPr>
            <a:r>
              <a:rPr sz="2475" b="0">
                <a:solidFill>
                  <a:srgbClr val="152E3D"/>
                </a:solidFill>
                <a:latin typeface="Arial"/>
                <a:ea typeface="Arial"/>
                <a:cs typeface="Arial"/>
              </a:rPr>
              <a:t>C  Introductory aviation experiences</a:t>
            </a:r>
          </a:p>
        </p:txBody>
      </p:sp>
      <p:sp>
        <p:nvSpPr>
          <p:cNvPr id="7" name="">
            <a:extLst xmlns:a="http://schemas.openxmlformats.org/drawingml/2006/main">
              <a:ext uri="{FF2B5EF4-FFF2-40B4-BE49-F238E27FC236}">
                <a16:creationId xmlns:a16="http://schemas.microsoft.com/office/drawing/2014/main" id="{5C2795CF-E859-4EA6-87DC-38FB3247AD0C}"/>
              </a:ext>
            </a:extLst>
          </p:cNvPr>
          <p:cNvSpPr>
            <a:spLocks xmlns:a="http://schemas.openxmlformats.org/drawingml/2006/main" noGrp="1"/>
          </p:cNvSpPr>
          <p:nvPr/>
        </p:nvSpPr>
        <p:spPr>
          <a:xfrm xmlns:a="http://schemas.openxmlformats.org/drawingml/2006/main">
            <a:off x="781050" y="4657725"/>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75" b="0">
                <a:solidFill>
                  <a:srgbClr val="152E3D"/>
                </a:solidFill>
                <a:latin typeface="Arial"/>
                <a:ea typeface="Arial"/>
                <a:cs typeface="Arial"/>
              </a:defRPr>
            </a:pPr>
            <a:r>
              <a:rPr sz="2475" b="0">
                <a:solidFill>
                  <a:srgbClr val="152E3D"/>
                </a:solidFill>
                <a:latin typeface="Arial"/>
                <a:ea typeface="Arial"/>
                <a:cs typeface="Arial"/>
              </a:rPr>
              <a:t>D  Flying activities and pilot community</a:t>
            </a:r>
          </a:p>
        </p:txBody>
      </p:sp>
      <p:sp>
        <p:nvSpPr>
          <p:cNvPr id="8" name="">
            <a:extLst xmlns:a="http://schemas.openxmlformats.org/drawingml/2006/main">
              <a:ext uri="{FF2B5EF4-FFF2-40B4-BE49-F238E27FC236}">
                <a16:creationId xmlns:a16="http://schemas.microsoft.com/office/drawing/2014/main" id="{97CFD2A1-6012-492E-9644-16257F49B39B}"/>
              </a:ext>
            </a:extLst>
          </p:cNvPr>
          <p:cNvSpPr>
            <a:spLocks xmlns:a="http://schemas.openxmlformats.org/drawingml/2006/main" noGrp="1"/>
          </p:cNvSpPr>
          <p:nvPr/>
        </p:nvSpPr>
        <p:spPr>
          <a:xfrm xmlns:a="http://schemas.openxmlformats.org/drawingml/2006/main">
            <a:off x="647700" y="5924550"/>
            <a:ext cx="10953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1">
                <a:solidFill>
                  <a:srgbClr val="187B7A"/>
                </a:solidFill>
                <a:latin typeface="Arial"/>
                <a:ea typeface="Arial"/>
                <a:cs typeface="Arial"/>
              </a:defRPr>
            </a:pPr>
            <a:r>
              <a:rPr sz="1875" b="1">
                <a:solidFill>
                  <a:srgbClr val="187B7A"/>
                </a:solidFill>
                <a:latin typeface="Arial"/>
                <a:ea typeface="Arial"/>
                <a:cs typeface="Arial"/>
              </a:rPr>
              <a:t>Split $100   /   A50 B20 C20 D10   /   Hold, then send</a:t>
            </a:r>
          </a:p>
        </p:txBody>
      </p:sp>
    </p:spTree>
    <p:extLst>
      <p:ext uri="{BB962C8B-B14F-4D97-AF65-F5344CB8AC3E}">
        <p14:creationId xmlns:p14="http://schemas.microsoft.com/office/powerpoint/2010/main" val="41704103"/>
      </p:ext>
    </p:extLst>
  </p:cSld>
</p:sld>
</file>

<file path=ppt/slides/slide29.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E121006-3455-4472-8570-E68C09551445}"/>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29</a:t>
            </a:r>
          </a:p>
        </p:txBody>
      </p:sp>
      <p:sp>
        <p:nvSpPr>
          <p:cNvPr id="2" name="">
            <a:extLst xmlns:a="http://schemas.openxmlformats.org/drawingml/2006/main">
              <a:ext uri="{FF2B5EF4-FFF2-40B4-BE49-F238E27FC236}">
                <a16:creationId xmlns:a16="http://schemas.microsoft.com/office/drawing/2014/main" id="{73B1491D-2F73-41FD-9AB7-A9C953B2C9EA}"/>
              </a:ext>
            </a:extLst>
          </p:cNvPr>
          <p:cNvSpPr>
            <a:spLocks xmlns:a="http://schemas.openxmlformats.org/drawingml/2006/main" noGrp="1"/>
          </p:cNvSpPr>
          <p:nvPr/>
        </p:nvSpPr>
        <p:spPr>
          <a:xfrm xmlns:a="http://schemas.openxmlformats.org/drawingml/2006/main">
            <a:off x="609600" y="51435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300" b="1">
                <a:solidFill>
                  <a:srgbClr val="152E3D"/>
                </a:solidFill>
                <a:latin typeface="Arial"/>
                <a:ea typeface="Arial"/>
                <a:cs typeface="Arial"/>
              </a:defRPr>
            </a:pPr>
            <a:r>
              <a:rPr sz="3300" b="1">
                <a:solidFill>
                  <a:srgbClr val="152E3D"/>
                </a:solidFill>
                <a:latin typeface="Arial"/>
                <a:ea typeface="Arial"/>
                <a:cs typeface="Arial"/>
              </a:rPr>
              <a:t>New Information Changes the Decision</a:t>
            </a:r>
          </a:p>
        </p:txBody>
      </p:sp>
      <p:sp>
        <p:nvSpPr>
          <p:cNvPr id="3" name="">
            <a:extLst xmlns:a="http://schemas.openxmlformats.org/drawingml/2006/main">
              <a:ext uri="{FF2B5EF4-FFF2-40B4-BE49-F238E27FC236}">
                <a16:creationId xmlns:a16="http://schemas.microsoft.com/office/drawing/2014/main" id="{CF4982F9-A2B7-4140-9320-0340D00524CF}"/>
              </a:ext>
            </a:extLst>
          </p:cNvPr>
          <p:cNvSpPr>
            <a:spLocks xmlns:a="http://schemas.openxmlformats.org/drawingml/2006/main" noGrp="1"/>
          </p:cNvSpPr>
          <p:nvPr/>
        </p:nvSpPr>
        <p:spPr>
          <a:xfrm xmlns:a="http://schemas.openxmlformats.org/drawingml/2006/main">
            <a:off x="647700" y="1428750"/>
            <a:ext cx="10858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0">
                <a:solidFill>
                  <a:srgbClr val="526772"/>
                </a:solidFill>
                <a:latin typeface="Arial"/>
                <a:ea typeface="Arial"/>
                <a:cs typeface="Arial"/>
              </a:defRPr>
            </a:pPr>
            <a:r>
              <a:rPr sz="1950" b="0">
                <a:solidFill>
                  <a:srgbClr val="526772"/>
                </a:solidFill>
                <a:latin typeface="Arial"/>
                <a:ea typeface="Arial"/>
                <a:cs typeface="Arial"/>
              </a:rPr>
              <a:t>Introductory flights already have strong funding</a:t>
            </a:r>
          </a:p>
        </p:txBody>
      </p:sp>
      <p:sp>
        <p:nvSpPr>
          <p:cNvPr id="4" name="">
            <a:extLst xmlns:a="http://schemas.openxmlformats.org/drawingml/2006/main">
              <a:ext uri="{FF2B5EF4-FFF2-40B4-BE49-F238E27FC236}">
                <a16:creationId xmlns:a16="http://schemas.microsoft.com/office/drawing/2014/main" id="{CCA72C63-2BEB-4D8F-ABAF-768C86B6234E}"/>
              </a:ext>
            </a:extLst>
          </p:cNvPr>
          <p:cNvSpPr>
            <a:spLocks xmlns:a="http://schemas.openxmlformats.org/drawingml/2006/main" noGrp="1"/>
          </p:cNvSpPr>
          <p:nvPr/>
        </p:nvSpPr>
        <p:spPr>
          <a:xfrm xmlns:a="http://schemas.openxmlformats.org/drawingml/2006/main">
            <a:off x="647700" y="1857375"/>
            <a:ext cx="10858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0">
                <a:solidFill>
                  <a:srgbClr val="526772"/>
                </a:solidFill>
                <a:latin typeface="Arial"/>
                <a:ea typeface="Arial"/>
                <a:cs typeface="Arial"/>
              </a:defRPr>
            </a:pPr>
            <a:r>
              <a:rPr sz="1950" b="0">
                <a:solidFill>
                  <a:srgbClr val="526772"/>
                </a:solidFill>
                <a:latin typeface="Arial"/>
                <a:ea typeface="Arial"/>
                <a:cs typeface="Arial"/>
              </a:rPr>
              <a:t>Pilots pursuing advanced ratings lack mentors and connections</a:t>
            </a:r>
          </a:p>
        </p:txBody>
      </p:sp>
      <p:sp>
        <p:nvSpPr>
          <p:cNvPr id="5" name="">
            <a:extLst xmlns:a="http://schemas.openxmlformats.org/drawingml/2006/main">
              <a:ext uri="{FF2B5EF4-FFF2-40B4-BE49-F238E27FC236}">
                <a16:creationId xmlns:a16="http://schemas.microsoft.com/office/drawing/2014/main" id="{C088A723-2D81-437F-869A-F69AC2B938E0}"/>
              </a:ext>
            </a:extLst>
          </p:cNvPr>
          <p:cNvSpPr>
            <a:spLocks xmlns:a="http://schemas.openxmlformats.org/drawingml/2006/main" noGrp="1"/>
          </p:cNvSpPr>
          <p:nvPr/>
        </p:nvSpPr>
        <p:spPr>
          <a:xfrm xmlns:a="http://schemas.openxmlformats.org/drawingml/2006/main">
            <a:off x="647700" y="2495550"/>
            <a:ext cx="10858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75" b="1">
                <a:solidFill>
                  <a:srgbClr val="187B7A"/>
                </a:solidFill>
                <a:latin typeface="Arial"/>
                <a:ea typeface="Arial"/>
                <a:cs typeface="Arial"/>
              </a:defRPr>
            </a:pPr>
            <a:r>
              <a:rPr sz="2775" b="1">
                <a:solidFill>
                  <a:srgbClr val="187B7A"/>
                </a:solidFill>
                <a:latin typeface="Arial"/>
                <a:ea typeface="Arial"/>
                <a:cs typeface="Arial"/>
              </a:rPr>
              <a:t>Would you change your allocation?</a:t>
            </a:r>
          </a:p>
        </p:txBody>
      </p:sp>
      <p:sp>
        <p:nvSpPr>
          <p:cNvPr id="6" name="">
            <a:extLst xmlns:a="http://schemas.openxmlformats.org/drawingml/2006/main">
              <a:ext uri="{FF2B5EF4-FFF2-40B4-BE49-F238E27FC236}">
                <a16:creationId xmlns:a16="http://schemas.microsoft.com/office/drawing/2014/main" id="{D43D34EC-DBB6-45BA-9223-A2976D2B1E8D}"/>
              </a:ext>
            </a:extLst>
          </p:cNvPr>
          <p:cNvSpPr>
            <a:spLocks xmlns:a="http://schemas.openxmlformats.org/drawingml/2006/main" noGrp="1"/>
          </p:cNvSpPr>
          <p:nvPr/>
        </p:nvSpPr>
        <p:spPr>
          <a:xfrm xmlns:a="http://schemas.openxmlformats.org/drawingml/2006/main">
            <a:off x="781050" y="33813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A  Yes, substantially</a:t>
            </a:r>
          </a:p>
        </p:txBody>
      </p:sp>
      <p:sp>
        <p:nvSpPr>
          <p:cNvPr id="7" name="">
            <a:extLst xmlns:a="http://schemas.openxmlformats.org/drawingml/2006/main">
              <a:ext uri="{FF2B5EF4-FFF2-40B4-BE49-F238E27FC236}">
                <a16:creationId xmlns:a16="http://schemas.microsoft.com/office/drawing/2014/main" id="{1D089965-1A29-4F43-B433-6B30E30A5DF9}"/>
              </a:ext>
            </a:extLst>
          </p:cNvPr>
          <p:cNvSpPr>
            <a:spLocks xmlns:a="http://schemas.openxmlformats.org/drawingml/2006/main" noGrp="1"/>
          </p:cNvSpPr>
          <p:nvPr/>
        </p:nvSpPr>
        <p:spPr>
          <a:xfrm xmlns:a="http://schemas.openxmlformats.org/drawingml/2006/main">
            <a:off x="781050" y="407670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B  Yes, slightly</a:t>
            </a:r>
          </a:p>
        </p:txBody>
      </p:sp>
      <p:sp>
        <p:nvSpPr>
          <p:cNvPr id="8" name="">
            <a:extLst xmlns:a="http://schemas.openxmlformats.org/drawingml/2006/main">
              <a:ext uri="{FF2B5EF4-FFF2-40B4-BE49-F238E27FC236}">
                <a16:creationId xmlns:a16="http://schemas.microsoft.com/office/drawing/2014/main" id="{5B086F51-83E4-4727-AC76-7221D90E0A91}"/>
              </a:ext>
            </a:extLst>
          </p:cNvPr>
          <p:cNvSpPr>
            <a:spLocks xmlns:a="http://schemas.openxmlformats.org/drawingml/2006/main" noGrp="1"/>
          </p:cNvSpPr>
          <p:nvPr/>
        </p:nvSpPr>
        <p:spPr>
          <a:xfrm xmlns:a="http://schemas.openxmlformats.org/drawingml/2006/main">
            <a:off x="781050" y="477202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C  No</a:t>
            </a:r>
          </a:p>
        </p:txBody>
      </p:sp>
      <p:sp>
        <p:nvSpPr>
          <p:cNvPr id="9" name="">
            <a:extLst xmlns:a="http://schemas.openxmlformats.org/drawingml/2006/main">
              <a:ext uri="{FF2B5EF4-FFF2-40B4-BE49-F238E27FC236}">
                <a16:creationId xmlns:a16="http://schemas.microsoft.com/office/drawing/2014/main" id="{6426A8A2-2DD0-4CF8-8EEB-8CA6B87062AF}"/>
              </a:ext>
            </a:extLst>
          </p:cNvPr>
          <p:cNvSpPr>
            <a:spLocks xmlns:a="http://schemas.openxmlformats.org/drawingml/2006/main" noGrp="1"/>
          </p:cNvSpPr>
          <p:nvPr/>
        </p:nvSpPr>
        <p:spPr>
          <a:xfrm xmlns:a="http://schemas.openxmlformats.org/drawingml/2006/main">
            <a:off x="781050" y="546735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D  I need more information</a:t>
            </a:r>
          </a:p>
        </p:txBody>
      </p:sp>
      <p:sp>
        <p:nvSpPr>
          <p:cNvPr id="10" name="">
            <a:extLst xmlns:a="http://schemas.openxmlformats.org/drawingml/2006/main">
              <a:ext uri="{FF2B5EF4-FFF2-40B4-BE49-F238E27FC236}">
                <a16:creationId xmlns:a16="http://schemas.microsoft.com/office/drawing/2014/main" id="{8E0AE862-9D60-4668-9A5A-E1B07A2072B2}"/>
              </a:ext>
            </a:extLst>
          </p:cNvPr>
          <p:cNvSpPr>
            <a:spLocks xmlns:a="http://schemas.openxmlformats.org/drawingml/2006/main" noGrp="1"/>
          </p:cNvSpPr>
          <p:nvPr/>
        </p:nvSpPr>
        <p:spPr>
          <a:xfrm xmlns:a="http://schemas.openxmlformats.org/drawingml/2006/main">
            <a:off x="647700" y="6153150"/>
            <a:ext cx="952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26772"/>
                </a:solidFill>
                <a:latin typeface="Arial"/>
                <a:ea typeface="Arial"/>
                <a:cs typeface="Arial"/>
              </a:defRPr>
            </a:pPr>
            <a:r>
              <a:rPr sz="1500" b="0">
                <a:solidFill>
                  <a:srgbClr val="526772"/>
                </a:solidFill>
                <a:latin typeface="Arial"/>
                <a:ea typeface="Arial"/>
                <a:cs typeface="Arial"/>
              </a:rPr>
              <a:t>POLL P4   Choose one answer</a:t>
            </a:r>
          </a:p>
        </p:txBody>
      </p:sp>
    </p:spTree>
    <p:extLst>
      <p:ext uri="{BB962C8B-B14F-4D97-AF65-F5344CB8AC3E}">
        <p14:creationId xmlns:p14="http://schemas.microsoft.com/office/powerpoint/2010/main" val="1157256264"/>
      </p:ext>
    </p:extLst>
  </p:cSld>
</p:sld>
</file>

<file path=ppt/slides/slide30.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AB43F62-8BF3-4634-A34C-9B94196E5785}"/>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30</a:t>
            </a:r>
          </a:p>
        </p:txBody>
      </p:sp>
      <p:sp>
        <p:nvSpPr>
          <p:cNvPr id="2" name="">
            <a:extLst xmlns:a="http://schemas.openxmlformats.org/drawingml/2006/main">
              <a:ext uri="{FF2B5EF4-FFF2-40B4-BE49-F238E27FC236}">
                <a16:creationId xmlns:a16="http://schemas.microsoft.com/office/drawing/2014/main" id="{A1BEED1D-22A0-4B3C-88FB-1E39867AFF26}"/>
              </a:ext>
            </a:extLst>
          </p:cNvPr>
          <p:cNvSpPr>
            <a:spLocks xmlns:a="http://schemas.openxmlformats.org/drawingml/2006/main" noGrp="1"/>
          </p:cNvSpPr>
          <p:nvPr/>
        </p:nvSpPr>
        <p:spPr>
          <a:xfrm xmlns:a="http://schemas.openxmlformats.org/drawingml/2006/main">
            <a:off x="609600" y="552450"/>
            <a:ext cx="11001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The Ninety-Nines Today</a:t>
            </a:r>
          </a:p>
        </p:txBody>
      </p:sp>
      <p:sp>
        <p:nvSpPr>
          <p:cNvPr id="3" name="">
            <a:extLst xmlns:a="http://schemas.openxmlformats.org/drawingml/2006/main">
              <a:ext uri="{FF2B5EF4-FFF2-40B4-BE49-F238E27FC236}">
                <a16:creationId xmlns:a16="http://schemas.microsoft.com/office/drawing/2014/main" id="{BB21C79C-9D76-49FE-A5E4-2C297B6ABB9C}"/>
              </a:ext>
            </a:extLst>
          </p:cNvPr>
          <p:cNvSpPr>
            <a:spLocks xmlns:a="http://schemas.openxmlformats.org/drawingml/2006/main" noGrp="1"/>
          </p:cNvSpPr>
          <p:nvPr/>
        </p:nvSpPr>
        <p:spPr>
          <a:xfrm xmlns:a="http://schemas.openxmlformats.org/drawingml/2006/main">
            <a:off x="609600" y="2047875"/>
            <a:ext cx="4333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0">
                <a:solidFill>
                  <a:srgbClr val="152E3D"/>
                </a:solidFill>
                <a:latin typeface="Arial"/>
                <a:ea typeface="Arial"/>
                <a:cs typeface="Arial"/>
              </a:defRPr>
            </a:pPr>
            <a:r>
              <a:rPr sz="2250" b="0">
                <a:solidFill>
                  <a:srgbClr val="152E3D"/>
                </a:solidFill>
                <a:latin typeface="Arial"/>
                <a:ea typeface="Arial"/>
                <a:cs typeface="Arial"/>
              </a:rPr>
              <a:t>Student pilots welcome</a:t>
            </a:r>
          </a:p>
        </p:txBody>
      </p:sp>
      <p:sp>
        <p:nvSpPr>
          <p:cNvPr id="4" name="">
            <a:extLst xmlns:a="http://schemas.openxmlformats.org/drawingml/2006/main">
              <a:ext uri="{FF2B5EF4-FFF2-40B4-BE49-F238E27FC236}">
                <a16:creationId xmlns:a16="http://schemas.microsoft.com/office/drawing/2014/main" id="{B4C46C70-C8D1-406D-A816-4197F7DF3B0E}"/>
              </a:ext>
            </a:extLst>
          </p:cNvPr>
          <p:cNvSpPr>
            <a:spLocks xmlns:a="http://schemas.openxmlformats.org/drawingml/2006/main" noGrp="1"/>
          </p:cNvSpPr>
          <p:nvPr/>
        </p:nvSpPr>
        <p:spPr>
          <a:xfrm xmlns:a="http://schemas.openxmlformats.org/drawingml/2006/main">
            <a:off x="609600" y="2867025"/>
            <a:ext cx="4333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0">
                <a:solidFill>
                  <a:srgbClr val="152E3D"/>
                </a:solidFill>
                <a:latin typeface="Arial"/>
                <a:ea typeface="Arial"/>
                <a:cs typeface="Arial"/>
              </a:defRPr>
            </a:pPr>
            <a:r>
              <a:rPr sz="2250" b="0">
                <a:solidFill>
                  <a:srgbClr val="152E3D"/>
                </a:solidFill>
                <a:latin typeface="Arial"/>
                <a:ea typeface="Arial"/>
                <a:cs typeface="Arial"/>
              </a:rPr>
              <a:t>Scholarships</a:t>
            </a:r>
          </a:p>
        </p:txBody>
      </p:sp>
      <p:sp>
        <p:nvSpPr>
          <p:cNvPr id="5" name="">
            <a:extLst xmlns:a="http://schemas.openxmlformats.org/drawingml/2006/main">
              <a:ext uri="{FF2B5EF4-FFF2-40B4-BE49-F238E27FC236}">
                <a16:creationId xmlns:a16="http://schemas.microsoft.com/office/drawing/2014/main" id="{97A6CCB4-5649-4096-A7E3-ABA052866A95}"/>
              </a:ext>
            </a:extLst>
          </p:cNvPr>
          <p:cNvSpPr>
            <a:spLocks xmlns:a="http://schemas.openxmlformats.org/drawingml/2006/main" noGrp="1"/>
          </p:cNvSpPr>
          <p:nvPr/>
        </p:nvSpPr>
        <p:spPr>
          <a:xfrm xmlns:a="http://schemas.openxmlformats.org/drawingml/2006/main">
            <a:off x="609600" y="3686175"/>
            <a:ext cx="4333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0">
                <a:solidFill>
                  <a:srgbClr val="152E3D"/>
                </a:solidFill>
                <a:latin typeface="Arial"/>
                <a:ea typeface="Arial"/>
                <a:cs typeface="Arial"/>
              </a:defRPr>
            </a:pPr>
            <a:r>
              <a:rPr sz="2250" b="0">
                <a:solidFill>
                  <a:srgbClr val="152E3D"/>
                </a:solidFill>
                <a:latin typeface="Arial"/>
                <a:ea typeface="Arial"/>
                <a:cs typeface="Arial"/>
              </a:rPr>
              <a:t>Chapter connections</a:t>
            </a:r>
          </a:p>
        </p:txBody>
      </p:sp>
      <p:sp>
        <p:nvSpPr>
          <p:cNvPr id="6" name="">
            <a:extLst xmlns:a="http://schemas.openxmlformats.org/drawingml/2006/main">
              <a:ext uri="{FF2B5EF4-FFF2-40B4-BE49-F238E27FC236}">
                <a16:creationId xmlns:a16="http://schemas.microsoft.com/office/drawing/2014/main" id="{55D3785D-A774-4393-B45B-AE719CFE738D}"/>
              </a:ext>
            </a:extLst>
          </p:cNvPr>
          <p:cNvSpPr>
            <a:spLocks xmlns:a="http://schemas.openxmlformats.org/drawingml/2006/main" noGrp="1"/>
          </p:cNvSpPr>
          <p:nvPr/>
        </p:nvSpPr>
        <p:spPr>
          <a:xfrm xmlns:a="http://schemas.openxmlformats.org/drawingml/2006/main">
            <a:off x="609600" y="4505325"/>
            <a:ext cx="4333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0">
                <a:solidFill>
                  <a:srgbClr val="152E3D"/>
                </a:solidFill>
                <a:latin typeface="Arial"/>
                <a:ea typeface="Arial"/>
                <a:cs typeface="Arial"/>
              </a:defRPr>
            </a:pPr>
            <a:r>
              <a:rPr sz="2250" b="0">
                <a:solidFill>
                  <a:srgbClr val="152E3D"/>
                </a:solidFill>
                <a:latin typeface="Arial"/>
                <a:ea typeface="Arial"/>
                <a:cs typeface="Arial"/>
              </a:rPr>
              <a:t>PPLI mentoring</a:t>
            </a:r>
          </a:p>
        </p:txBody>
      </p:sp>
      <p:sp>
        <p:nvSpPr>
          <p:cNvPr id="7" name="">
            <a:extLst xmlns:a="http://schemas.openxmlformats.org/drawingml/2006/main">
              <a:ext uri="{FF2B5EF4-FFF2-40B4-BE49-F238E27FC236}">
                <a16:creationId xmlns:a16="http://schemas.microsoft.com/office/drawing/2014/main" id="{045326E5-FF0F-48CE-9A9D-BA36EBC845B3}"/>
              </a:ext>
            </a:extLst>
          </p:cNvPr>
          <p:cNvSpPr>
            <a:spLocks xmlns:a="http://schemas.openxmlformats.org/drawingml/2006/main" noGrp="1"/>
          </p:cNvSpPr>
          <p:nvPr/>
        </p:nvSpPr>
        <p:spPr>
          <a:xfrm xmlns:a="http://schemas.openxmlformats.org/drawingml/2006/main">
            <a:off x="609600" y="5324475"/>
            <a:ext cx="4333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187B7A"/>
                </a:solidFill>
                <a:latin typeface="Arial"/>
                <a:ea typeface="Arial"/>
                <a:cs typeface="Arial"/>
              </a:defRPr>
            </a:pPr>
            <a:r>
              <a:rPr sz="2250" b="1">
                <a:solidFill>
                  <a:srgbClr val="187B7A"/>
                </a:solidFill>
                <a:latin typeface="Arial"/>
                <a:ea typeface="Arial"/>
                <a:cs typeface="Arial"/>
              </a:rPr>
              <a:t>Education and aviation history</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f1dee6f5e66c433e"/>
          <a:stretch xmlns:a="http://schemas.openxmlformats.org/drawingml/2006/main"/>
        </p:blipFill>
        <p:spPr>
          <a:xfrm xmlns:a="http://schemas.openxmlformats.org/drawingml/2006/main">
            <a:off x="5238750" y="1761948"/>
            <a:ext cx="6448425" cy="4105628"/>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688BE26C-D785-4D8F-B50C-5D22C8CFF5F4}"/>
              </a:ext>
            </a:extLst>
          </p:cNvPr>
          <p:cNvSpPr>
            <a:spLocks xmlns:a="http://schemas.openxmlformats.org/drawingml/2006/main" noGrp="1"/>
          </p:cNvSpPr>
          <p:nvPr/>
        </p:nvSpPr>
        <p:spPr>
          <a:xfrm xmlns:a="http://schemas.openxmlformats.org/drawingml/2006/main">
            <a:off x="5238750" y="6029325"/>
            <a:ext cx="64484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26772"/>
                </a:solidFill>
                <a:latin typeface="Arial"/>
                <a:ea typeface="Arial"/>
                <a:cs typeface="Arial"/>
              </a:defRPr>
            </a:pPr>
            <a:r>
              <a:rPr sz="1350" b="0">
                <a:solidFill>
                  <a:srgbClr val="526772"/>
                </a:solidFill>
                <a:latin typeface="Arial"/>
                <a:ea typeface="Arial"/>
                <a:cs typeface="Arial"/>
              </a:rPr>
              <a:t>The Ninety-Nines community</a:t>
            </a:r>
          </a:p>
        </p:txBody>
      </p:sp>
    </p:spTree>
    <p:extLst>
      <p:ext uri="{BB962C8B-B14F-4D97-AF65-F5344CB8AC3E}">
        <p14:creationId xmlns:p14="http://schemas.microsoft.com/office/powerpoint/2010/main" val="1460404514"/>
      </p:ext>
    </p:extLst>
  </p:cSld>
</p:sld>
</file>

<file path=ppt/slides/slide31.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0A330E5-917E-4E63-A81C-DE55F1A70774}"/>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31</a:t>
            </a:r>
          </a:p>
        </p:txBody>
      </p:sp>
      <p:sp>
        <p:nvSpPr>
          <p:cNvPr id="2" name="">
            <a:extLst xmlns:a="http://schemas.openxmlformats.org/drawingml/2006/main">
              <a:ext uri="{FF2B5EF4-FFF2-40B4-BE49-F238E27FC236}">
                <a16:creationId xmlns:a16="http://schemas.microsoft.com/office/drawing/2014/main" id="{2A4D6C13-A35B-4B4F-BF43-0EC74A858E40}"/>
              </a:ext>
            </a:extLst>
          </p:cNvPr>
          <p:cNvSpPr>
            <a:spLocks xmlns:a="http://schemas.openxmlformats.org/drawingml/2006/main" noGrp="1"/>
          </p:cNvSpPr>
          <p:nvPr/>
        </p:nvSpPr>
        <p:spPr>
          <a:xfrm xmlns:a="http://schemas.openxmlformats.org/drawingml/2006/main">
            <a:off x="609600" y="51435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300" b="1">
                <a:solidFill>
                  <a:srgbClr val="152E3D"/>
                </a:solidFill>
                <a:latin typeface="Arial"/>
                <a:ea typeface="Arial"/>
                <a:cs typeface="Arial"/>
              </a:defRPr>
            </a:pPr>
            <a:r>
              <a:rPr sz="3300" b="1">
                <a:solidFill>
                  <a:srgbClr val="152E3D"/>
                </a:solidFill>
                <a:latin typeface="Arial"/>
                <a:ea typeface="Arial"/>
                <a:cs typeface="Arial"/>
              </a:rPr>
              <a:t>The Mentor Request That Is Easy to Answer</a:t>
            </a:r>
          </a:p>
        </p:txBody>
      </p:sp>
      <p:sp>
        <p:nvSpPr>
          <p:cNvPr id="3" name="">
            <a:extLst xmlns:a="http://schemas.openxmlformats.org/drawingml/2006/main">
              <a:ext uri="{FF2B5EF4-FFF2-40B4-BE49-F238E27FC236}">
                <a16:creationId xmlns:a16="http://schemas.microsoft.com/office/drawing/2014/main" id="{C670DE27-279B-4ED2-9A5C-9DA2E1F8886C}"/>
              </a:ext>
            </a:extLst>
          </p:cNvPr>
          <p:cNvSpPr>
            <a:spLocks xmlns:a="http://schemas.openxmlformats.org/drawingml/2006/main" noGrp="1"/>
          </p:cNvSpPr>
          <p:nvPr/>
        </p:nvSpPr>
        <p:spPr>
          <a:xfrm xmlns:a="http://schemas.openxmlformats.org/drawingml/2006/main">
            <a:off x="647700" y="2495550"/>
            <a:ext cx="10858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75" b="1">
                <a:solidFill>
                  <a:srgbClr val="187B7A"/>
                </a:solidFill>
                <a:latin typeface="Arial"/>
                <a:ea typeface="Arial"/>
                <a:cs typeface="Arial"/>
              </a:defRPr>
            </a:pPr>
            <a:r>
              <a:rPr sz="2775" b="1">
                <a:solidFill>
                  <a:srgbClr val="187B7A"/>
                </a:solidFill>
                <a:latin typeface="Arial"/>
                <a:ea typeface="Arial"/>
                <a:cs typeface="Arial"/>
              </a:rPr>
              <a:t>Which first request is more actionable?</a:t>
            </a:r>
          </a:p>
        </p:txBody>
      </p:sp>
      <p:sp>
        <p:nvSpPr>
          <p:cNvPr id="4" name="">
            <a:extLst xmlns:a="http://schemas.openxmlformats.org/drawingml/2006/main">
              <a:ext uri="{FF2B5EF4-FFF2-40B4-BE49-F238E27FC236}">
                <a16:creationId xmlns:a16="http://schemas.microsoft.com/office/drawing/2014/main" id="{41CCD9DC-8E1A-42FC-97AA-E52922397879}"/>
              </a:ext>
            </a:extLst>
          </p:cNvPr>
          <p:cNvSpPr>
            <a:spLocks xmlns:a="http://schemas.openxmlformats.org/drawingml/2006/main" noGrp="1"/>
          </p:cNvSpPr>
          <p:nvPr/>
        </p:nvSpPr>
        <p:spPr>
          <a:xfrm xmlns:a="http://schemas.openxmlformats.org/drawingml/2006/main">
            <a:off x="781050" y="33813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A  “Please help me with my entire aviation career.”</a:t>
            </a:r>
          </a:p>
        </p:txBody>
      </p:sp>
      <p:sp>
        <p:nvSpPr>
          <p:cNvPr id="5" name="">
            <a:extLst xmlns:a="http://schemas.openxmlformats.org/drawingml/2006/main">
              <a:ext uri="{FF2B5EF4-FFF2-40B4-BE49-F238E27FC236}">
                <a16:creationId xmlns:a16="http://schemas.microsoft.com/office/drawing/2014/main" id="{9CA8CD43-6D32-47AD-90B3-55165851F084}"/>
              </a:ext>
            </a:extLst>
          </p:cNvPr>
          <p:cNvSpPr>
            <a:spLocks xmlns:a="http://schemas.openxmlformats.org/drawingml/2006/main" noGrp="1"/>
          </p:cNvSpPr>
          <p:nvPr/>
        </p:nvSpPr>
        <p:spPr>
          <a:xfrm xmlns:a="http://schemas.openxmlformats.org/drawingml/2006/main">
            <a:off x="781050" y="4076700"/>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0">
                <a:solidFill>
                  <a:srgbClr val="152E3D"/>
                </a:solidFill>
                <a:latin typeface="Arial"/>
                <a:ea typeface="Arial"/>
                <a:cs typeface="Arial"/>
              </a:defRPr>
            </a:pPr>
            <a:r>
              <a:rPr sz="2325" b="0">
                <a:solidFill>
                  <a:srgbClr val="152E3D"/>
                </a:solidFill>
                <a:latin typeface="Arial"/>
                <a:ea typeface="Arial"/>
                <a:cs typeface="Arial"/>
              </a:rPr>
              <a:t>B  “Could we spend 15 minutes reviewing my instrument-training plan?”</a:t>
            </a:r>
          </a:p>
        </p:txBody>
      </p:sp>
      <p:sp>
        <p:nvSpPr>
          <p:cNvPr id="6" name="">
            <a:extLst xmlns:a="http://schemas.openxmlformats.org/drawingml/2006/main">
              <a:ext uri="{FF2B5EF4-FFF2-40B4-BE49-F238E27FC236}">
                <a16:creationId xmlns:a16="http://schemas.microsoft.com/office/drawing/2014/main" id="{C865CAF5-88A9-4D18-9F76-6AE096DA61F7}"/>
              </a:ext>
            </a:extLst>
          </p:cNvPr>
          <p:cNvSpPr>
            <a:spLocks xmlns:a="http://schemas.openxmlformats.org/drawingml/2006/main" noGrp="1"/>
          </p:cNvSpPr>
          <p:nvPr/>
        </p:nvSpPr>
        <p:spPr>
          <a:xfrm xmlns:a="http://schemas.openxmlformats.org/drawingml/2006/main">
            <a:off x="647700" y="6153150"/>
            <a:ext cx="952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26772"/>
                </a:solidFill>
                <a:latin typeface="Arial"/>
                <a:ea typeface="Arial"/>
                <a:cs typeface="Arial"/>
              </a:defRPr>
            </a:pPr>
            <a:r>
              <a:rPr sz="1500" b="0">
                <a:solidFill>
                  <a:srgbClr val="526772"/>
                </a:solidFill>
                <a:latin typeface="Arial"/>
                <a:ea typeface="Arial"/>
                <a:cs typeface="Arial"/>
              </a:rPr>
              <a:t>POLL P5   Choose one answer</a:t>
            </a:r>
          </a:p>
        </p:txBody>
      </p:sp>
    </p:spTree>
    <p:extLst>
      <p:ext uri="{BB962C8B-B14F-4D97-AF65-F5344CB8AC3E}">
        <p14:creationId xmlns:p14="http://schemas.microsoft.com/office/powerpoint/2010/main" val="1228460981"/>
      </p:ext>
    </p:extLst>
  </p:cSld>
</p:sld>
</file>

<file path=ppt/slides/slide32.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518C75B-FEFF-4009-A429-4C90DA7F6B81}"/>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32</a:t>
            </a:r>
          </a:p>
        </p:txBody>
      </p:sp>
      <p:sp>
        <p:nvSpPr>
          <p:cNvPr id="2" name="">
            <a:extLst xmlns:a="http://schemas.openxmlformats.org/drawingml/2006/main">
              <a:ext uri="{FF2B5EF4-FFF2-40B4-BE49-F238E27FC236}">
                <a16:creationId xmlns:a16="http://schemas.microsoft.com/office/drawing/2014/main" id="{765FA89B-AD09-4418-B602-FC734757AF9B}"/>
              </a:ext>
            </a:extLst>
          </p:cNvPr>
          <p:cNvSpPr>
            <a:spLocks xmlns:a="http://schemas.openxmlformats.org/drawingml/2006/main" noGrp="1"/>
          </p:cNvSpPr>
          <p:nvPr/>
        </p:nvSpPr>
        <p:spPr>
          <a:xfrm xmlns:a="http://schemas.openxmlformats.org/drawingml/2006/main">
            <a:off x="609600" y="5334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A Connection Can Become an Opportunity</a:t>
            </a:r>
          </a:p>
        </p:txBody>
      </p:sp>
      <p:sp>
        <p:nvSpPr>
          <p:cNvPr id="3" name="">
            <a:extLst xmlns:a="http://schemas.openxmlformats.org/drawingml/2006/main">
              <a:ext uri="{FF2B5EF4-FFF2-40B4-BE49-F238E27FC236}">
                <a16:creationId xmlns:a16="http://schemas.microsoft.com/office/drawing/2014/main" id="{9C6BB2F6-DD4D-4B07-9FAD-BC991A8B1143}"/>
              </a:ext>
            </a:extLst>
          </p:cNvPr>
          <p:cNvSpPr>
            <a:spLocks xmlns:a="http://schemas.openxmlformats.org/drawingml/2006/main" noGrp="1"/>
          </p:cNvSpPr>
          <p:nvPr/>
        </p:nvSpPr>
        <p:spPr>
          <a:xfrm xmlns:a="http://schemas.openxmlformats.org/drawingml/2006/main">
            <a:off x="685800" y="20288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A mentor helps you make a plan</a:t>
            </a:r>
          </a:p>
        </p:txBody>
      </p:sp>
      <p:sp>
        <p:nvSpPr>
          <p:cNvPr id="4" name="">
            <a:extLst xmlns:a="http://schemas.openxmlformats.org/drawingml/2006/main">
              <a:ext uri="{FF2B5EF4-FFF2-40B4-BE49-F238E27FC236}">
                <a16:creationId xmlns:a16="http://schemas.microsoft.com/office/drawing/2014/main" id="{0B922BF4-F972-4EF1-9E10-88456C3A4FF8}"/>
              </a:ext>
            </a:extLst>
          </p:cNvPr>
          <p:cNvSpPr>
            <a:spLocks xmlns:a="http://schemas.openxmlformats.org/drawingml/2006/main" noGrp="1"/>
          </p:cNvSpPr>
          <p:nvPr/>
        </p:nvSpPr>
        <p:spPr>
          <a:xfrm xmlns:a="http://schemas.openxmlformats.org/drawingml/2006/main">
            <a:off x="685800" y="299085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A sponsor can advocate for your work</a:t>
            </a:r>
          </a:p>
        </p:txBody>
      </p:sp>
      <p:sp>
        <p:nvSpPr>
          <p:cNvPr id="5" name="">
            <a:extLst xmlns:a="http://schemas.openxmlformats.org/drawingml/2006/main">
              <a:ext uri="{FF2B5EF4-FFF2-40B4-BE49-F238E27FC236}">
                <a16:creationId xmlns:a16="http://schemas.microsoft.com/office/drawing/2014/main" id="{91FAE857-1F0B-4709-9AB8-3EBE34563087}"/>
              </a:ext>
            </a:extLst>
          </p:cNvPr>
          <p:cNvSpPr>
            <a:spLocks xmlns:a="http://schemas.openxmlformats.org/drawingml/2006/main" noGrp="1"/>
          </p:cNvSpPr>
          <p:nvPr/>
        </p:nvSpPr>
        <p:spPr>
          <a:xfrm xmlns:a="http://schemas.openxmlformats.org/drawingml/2006/main">
            <a:off x="685800" y="39528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A peer can share information and accountability</a:t>
            </a:r>
          </a:p>
        </p:txBody>
      </p:sp>
    </p:spTree>
    <p:extLst>
      <p:ext uri="{BB962C8B-B14F-4D97-AF65-F5344CB8AC3E}">
        <p14:creationId xmlns:p14="http://schemas.microsoft.com/office/powerpoint/2010/main" val="1750156267"/>
      </p:ext>
    </p:extLst>
  </p:cSld>
</p:sld>
</file>

<file path=ppt/slides/slide33.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BEBD83F-9895-4738-A90B-39264CF7B2AF}"/>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33</a:t>
            </a:r>
          </a:p>
        </p:txBody>
      </p:sp>
      <p:sp>
        <p:nvSpPr>
          <p:cNvPr id="2" name="">
            <a:extLst xmlns:a="http://schemas.openxmlformats.org/drawingml/2006/main">
              <a:ext uri="{FF2B5EF4-FFF2-40B4-BE49-F238E27FC236}">
                <a16:creationId xmlns:a16="http://schemas.microsoft.com/office/drawing/2014/main" id="{FD1B37FB-83DB-4EBA-87FD-66B684BB00AF}"/>
              </a:ext>
            </a:extLst>
          </p:cNvPr>
          <p:cNvSpPr>
            <a:spLocks xmlns:a="http://schemas.openxmlformats.org/drawingml/2006/main" noGrp="1"/>
          </p:cNvSpPr>
          <p:nvPr/>
        </p:nvSpPr>
        <p:spPr>
          <a:xfrm xmlns:a="http://schemas.openxmlformats.org/drawingml/2006/main">
            <a:off x="609600" y="5334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Pathways as a Hiring Option</a:t>
            </a:r>
          </a:p>
        </p:txBody>
      </p:sp>
      <p:sp>
        <p:nvSpPr>
          <p:cNvPr id="3" name="">
            <a:extLst xmlns:a="http://schemas.openxmlformats.org/drawingml/2006/main">
              <a:ext uri="{FF2B5EF4-FFF2-40B4-BE49-F238E27FC236}">
                <a16:creationId xmlns:a16="http://schemas.microsoft.com/office/drawing/2014/main" id="{A5CA9E7F-5322-4AA0-A64E-03A05DD42547}"/>
              </a:ext>
            </a:extLst>
          </p:cNvPr>
          <p:cNvSpPr>
            <a:spLocks xmlns:a="http://schemas.openxmlformats.org/drawingml/2006/main" noGrp="1"/>
          </p:cNvSpPr>
          <p:nvPr/>
        </p:nvSpPr>
        <p:spPr>
          <a:xfrm xmlns:a="http://schemas.openxmlformats.org/drawingml/2006/main">
            <a:off x="647700" y="1609725"/>
            <a:ext cx="10858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0">
                <a:solidFill>
                  <a:srgbClr val="526772"/>
                </a:solidFill>
                <a:latin typeface="Arial"/>
                <a:ea typeface="Arial"/>
                <a:cs typeface="Arial"/>
              </a:defRPr>
            </a:pPr>
            <a:r>
              <a:rPr sz="2100" b="0">
                <a:solidFill>
                  <a:srgbClr val="526772"/>
                </a:solidFill>
                <a:latin typeface="Arial"/>
                <a:ea typeface="Arial"/>
                <a:cs typeface="Arial"/>
              </a:rPr>
              <a:t>A possible hiring route alongside other career choices</a:t>
            </a:r>
          </a:p>
        </p:txBody>
      </p:sp>
      <p:sp>
        <p:nvSpPr>
          <p:cNvPr id="4" name="">
            <a:extLst xmlns:a="http://schemas.openxmlformats.org/drawingml/2006/main">
              <a:ext uri="{FF2B5EF4-FFF2-40B4-BE49-F238E27FC236}">
                <a16:creationId xmlns:a16="http://schemas.microsoft.com/office/drawing/2014/main" id="{24E65F98-47AE-43D1-A87A-940245064437}"/>
              </a:ext>
            </a:extLst>
          </p:cNvPr>
          <p:cNvSpPr>
            <a:spLocks xmlns:a="http://schemas.openxmlformats.org/drawingml/2006/main" noGrp="1"/>
          </p:cNvSpPr>
          <p:nvPr/>
        </p:nvSpPr>
        <p:spPr>
          <a:xfrm xmlns:a="http://schemas.openxmlformats.org/drawingml/2006/main">
            <a:off x="685800" y="26955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One possible route to an employer</a:t>
            </a:r>
          </a:p>
        </p:txBody>
      </p:sp>
      <p:sp>
        <p:nvSpPr>
          <p:cNvPr id="5" name="">
            <a:extLst xmlns:a="http://schemas.openxmlformats.org/drawingml/2006/main">
              <a:ext uri="{FF2B5EF4-FFF2-40B4-BE49-F238E27FC236}">
                <a16:creationId xmlns:a16="http://schemas.microsoft.com/office/drawing/2014/main" id="{58209123-79A2-449E-9D9C-160B3DC7EB91}"/>
              </a:ext>
            </a:extLst>
          </p:cNvPr>
          <p:cNvSpPr>
            <a:spLocks xmlns:a="http://schemas.openxmlformats.org/drawingml/2006/main" noGrp="1"/>
          </p:cNvSpPr>
          <p:nvPr/>
        </p:nvSpPr>
        <p:spPr>
          <a:xfrm xmlns:a="http://schemas.openxmlformats.org/drawingml/2006/main">
            <a:off x="685800" y="365760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Structured milestones and mentoring</a:t>
            </a:r>
          </a:p>
        </p:txBody>
      </p:sp>
      <p:sp>
        <p:nvSpPr>
          <p:cNvPr id="6" name="">
            <a:extLst xmlns:a="http://schemas.openxmlformats.org/drawingml/2006/main">
              <a:ext uri="{FF2B5EF4-FFF2-40B4-BE49-F238E27FC236}">
                <a16:creationId xmlns:a16="http://schemas.microsoft.com/office/drawing/2014/main" id="{07E981C9-AF2E-4594-89B4-763B6215E7F2}"/>
              </a:ext>
            </a:extLst>
          </p:cNvPr>
          <p:cNvSpPr>
            <a:spLocks xmlns:a="http://schemas.openxmlformats.org/drawingml/2006/main" noGrp="1"/>
          </p:cNvSpPr>
          <p:nvPr/>
        </p:nvSpPr>
        <p:spPr>
          <a:xfrm xmlns:a="http://schemas.openxmlformats.org/drawingml/2006/main">
            <a:off x="685800" y="46196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Qualifications and selection still matter</a:t>
            </a:r>
          </a:p>
        </p:txBody>
      </p:sp>
    </p:spTree>
    <p:extLst>
      <p:ext uri="{BB962C8B-B14F-4D97-AF65-F5344CB8AC3E}">
        <p14:creationId xmlns:p14="http://schemas.microsoft.com/office/powerpoint/2010/main" val="898688041"/>
      </p:ext>
    </p:extLst>
  </p:cSld>
</p:sld>
</file>

<file path=ppt/slides/slide34.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1361626-9B76-4FE6-9D69-FB26CB370E58}"/>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34</a:t>
            </a:r>
          </a:p>
        </p:txBody>
      </p:sp>
      <p:sp>
        <p:nvSpPr>
          <p:cNvPr id="2" name="">
            <a:extLst xmlns:a="http://schemas.openxmlformats.org/drawingml/2006/main">
              <a:ext uri="{FF2B5EF4-FFF2-40B4-BE49-F238E27FC236}">
                <a16:creationId xmlns:a16="http://schemas.microsoft.com/office/drawing/2014/main" id="{682D15C7-0292-45F1-9805-4061A52DD49C}"/>
              </a:ext>
            </a:extLst>
          </p:cNvPr>
          <p:cNvSpPr>
            <a:spLocks xmlns:a="http://schemas.openxmlformats.org/drawingml/2006/main" noGrp="1"/>
          </p:cNvSpPr>
          <p:nvPr/>
        </p:nvSpPr>
        <p:spPr>
          <a:xfrm xmlns:a="http://schemas.openxmlformats.org/drawingml/2006/main">
            <a:off x="609600" y="5334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An Interview Answer Worth Hearing</a:t>
            </a:r>
          </a:p>
        </p:txBody>
      </p:sp>
      <p:sp>
        <p:nvSpPr>
          <p:cNvPr id="3" name="">
            <a:extLst xmlns:a="http://schemas.openxmlformats.org/drawingml/2006/main">
              <a:ext uri="{FF2B5EF4-FFF2-40B4-BE49-F238E27FC236}">
                <a16:creationId xmlns:a16="http://schemas.microsoft.com/office/drawing/2014/main" id="{7BF060F1-FA96-4707-89B2-1315305FB5A0}"/>
              </a:ext>
            </a:extLst>
          </p:cNvPr>
          <p:cNvSpPr>
            <a:spLocks xmlns:a="http://schemas.openxmlformats.org/drawingml/2006/main" noGrp="1"/>
          </p:cNvSpPr>
          <p:nvPr/>
        </p:nvSpPr>
        <p:spPr>
          <a:xfrm xmlns:a="http://schemas.openxmlformats.org/drawingml/2006/main">
            <a:off x="647700" y="1609725"/>
            <a:ext cx="10858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0">
                <a:solidFill>
                  <a:srgbClr val="526772"/>
                </a:solidFill>
                <a:latin typeface="Arial"/>
                <a:ea typeface="Arial"/>
                <a:cs typeface="Arial"/>
              </a:defRPr>
            </a:pPr>
            <a:r>
              <a:rPr sz="2100" b="0">
                <a:solidFill>
                  <a:srgbClr val="526772"/>
                </a:solidFill>
                <a:latin typeface="Arial"/>
                <a:ea typeface="Arial"/>
                <a:cs typeface="Arial"/>
              </a:rPr>
              <a:t>“Tell me about a time you made a mistake.”</a:t>
            </a:r>
          </a:p>
        </p:txBody>
      </p:sp>
      <p:sp>
        <p:nvSpPr>
          <p:cNvPr id="4" name="">
            <a:extLst xmlns:a="http://schemas.openxmlformats.org/drawingml/2006/main">
              <a:ext uri="{FF2B5EF4-FFF2-40B4-BE49-F238E27FC236}">
                <a16:creationId xmlns:a16="http://schemas.microsoft.com/office/drawing/2014/main" id="{B6B65516-E8CA-45BB-B01E-68A0613AA04B}"/>
              </a:ext>
            </a:extLst>
          </p:cNvPr>
          <p:cNvSpPr>
            <a:spLocks xmlns:a="http://schemas.openxmlformats.org/drawingml/2006/main" noGrp="1"/>
          </p:cNvSpPr>
          <p:nvPr/>
        </p:nvSpPr>
        <p:spPr>
          <a:xfrm xmlns:a="http://schemas.openxmlformats.org/drawingml/2006/main">
            <a:off x="685800" y="26955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A specific situation</a:t>
            </a:r>
          </a:p>
        </p:txBody>
      </p:sp>
      <p:sp>
        <p:nvSpPr>
          <p:cNvPr id="5" name="">
            <a:extLst xmlns:a="http://schemas.openxmlformats.org/drawingml/2006/main">
              <a:ext uri="{FF2B5EF4-FFF2-40B4-BE49-F238E27FC236}">
                <a16:creationId xmlns:a16="http://schemas.microsoft.com/office/drawing/2014/main" id="{D081EE3E-304F-4526-B899-4060866CC01E}"/>
              </a:ext>
            </a:extLst>
          </p:cNvPr>
          <p:cNvSpPr>
            <a:spLocks xmlns:a="http://schemas.openxmlformats.org/drawingml/2006/main" noGrp="1"/>
          </p:cNvSpPr>
          <p:nvPr/>
        </p:nvSpPr>
        <p:spPr>
          <a:xfrm xmlns:a="http://schemas.openxmlformats.org/drawingml/2006/main">
            <a:off x="685800" y="365760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Your decision and actions</a:t>
            </a:r>
          </a:p>
        </p:txBody>
      </p:sp>
      <p:sp>
        <p:nvSpPr>
          <p:cNvPr id="6" name="">
            <a:extLst xmlns:a="http://schemas.openxmlformats.org/drawingml/2006/main">
              <a:ext uri="{FF2B5EF4-FFF2-40B4-BE49-F238E27FC236}">
                <a16:creationId xmlns:a16="http://schemas.microsoft.com/office/drawing/2014/main" id="{8D80A41C-2E01-4558-B269-8A3D63E93006}"/>
              </a:ext>
            </a:extLst>
          </p:cNvPr>
          <p:cNvSpPr>
            <a:spLocks xmlns:a="http://schemas.openxmlformats.org/drawingml/2006/main" noGrp="1"/>
          </p:cNvSpPr>
          <p:nvPr/>
        </p:nvSpPr>
        <p:spPr>
          <a:xfrm xmlns:a="http://schemas.openxmlformats.org/drawingml/2006/main">
            <a:off x="685800" y="46196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The result</a:t>
            </a:r>
          </a:p>
        </p:txBody>
      </p:sp>
      <p:sp>
        <p:nvSpPr>
          <p:cNvPr id="7" name="">
            <a:extLst xmlns:a="http://schemas.openxmlformats.org/drawingml/2006/main">
              <a:ext uri="{FF2B5EF4-FFF2-40B4-BE49-F238E27FC236}">
                <a16:creationId xmlns:a16="http://schemas.microsoft.com/office/drawing/2014/main" id="{992CEE38-9DC7-480C-AD0D-C1D66FF5C442}"/>
              </a:ext>
            </a:extLst>
          </p:cNvPr>
          <p:cNvSpPr>
            <a:spLocks xmlns:a="http://schemas.openxmlformats.org/drawingml/2006/main" noGrp="1"/>
          </p:cNvSpPr>
          <p:nvPr/>
        </p:nvSpPr>
        <p:spPr>
          <a:xfrm xmlns:a="http://schemas.openxmlformats.org/drawingml/2006/main">
            <a:off x="685800" y="558165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What you learned or changed</a:t>
            </a:r>
          </a:p>
        </p:txBody>
      </p:sp>
    </p:spTree>
    <p:extLst>
      <p:ext uri="{BB962C8B-B14F-4D97-AF65-F5344CB8AC3E}">
        <p14:creationId xmlns:p14="http://schemas.microsoft.com/office/powerpoint/2010/main" val="1311778087"/>
      </p:ext>
    </p:extLst>
  </p:cSld>
</p:sld>
</file>

<file path=ppt/slides/slide35.xml><?xml version="1.0" encoding="utf-8"?>
<p:sld xmlns:p="http://schemas.openxmlformats.org/presentationml/2006/main">
  <p:cSld>
    <p:bg>
      <p:bgPr>
        <a:solidFill xmlns:a="http://schemas.openxmlformats.org/drawingml/2006/main">
          <a:srgbClr val="102B3B"/>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C97C5D2-2B74-459C-BE9A-9404C03ECF24}"/>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B4C5CB"/>
                </a:solidFill>
                <a:latin typeface="Arial"/>
                <a:ea typeface="Arial"/>
                <a:cs typeface="Arial"/>
              </a:defRPr>
            </a:pPr>
            <a:r>
              <a:rPr sz="1425" b="0">
                <a:solidFill>
                  <a:srgbClr val="B4C5CB"/>
                </a:solidFill>
                <a:latin typeface="Arial"/>
                <a:ea typeface="Arial"/>
                <a:cs typeface="Arial"/>
              </a:rPr>
              <a:t>35</a:t>
            </a:r>
          </a:p>
        </p:txBody>
      </p:sp>
      <p:sp>
        <p:nvSpPr>
          <p:cNvPr id="2" name="">
            <a:extLst xmlns:a="http://schemas.openxmlformats.org/drawingml/2006/main">
              <a:ext uri="{FF2B5EF4-FFF2-40B4-BE49-F238E27FC236}">
                <a16:creationId xmlns:a16="http://schemas.microsoft.com/office/drawing/2014/main" id="{769199A1-B516-45B6-8939-2DA24D0CA3CE}"/>
              </a:ext>
            </a:extLst>
          </p:cNvPr>
          <p:cNvSpPr>
            <a:spLocks xmlns:a="http://schemas.openxmlformats.org/drawingml/2006/main" noGrp="1"/>
          </p:cNvSpPr>
          <p:nvPr/>
        </p:nvSpPr>
        <p:spPr>
          <a:xfrm xmlns:a="http://schemas.openxmlformats.org/drawingml/2006/main">
            <a:off x="685800" y="1809750"/>
            <a:ext cx="1057275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4650" b="1">
                <a:solidFill>
                  <a:srgbClr val="F7F4EC"/>
                </a:solidFill>
                <a:latin typeface="Arial"/>
                <a:ea typeface="Arial"/>
                <a:cs typeface="Arial"/>
              </a:defRPr>
            </a:pPr>
            <a:r>
              <a:rPr sz="4650" b="1">
                <a:solidFill>
                  <a:srgbClr val="F7F4EC"/>
                </a:solidFill>
                <a:latin typeface="Arial"/>
                <a:ea typeface="Arial"/>
                <a:cs typeface="Arial"/>
              </a:rPr>
              <a:t>Your Next Chapter</a:t>
            </a:r>
          </a:p>
        </p:txBody>
      </p:sp>
      <p:sp>
        <p:nvSpPr>
          <p:cNvPr id="3" name="">
            <a:extLst xmlns:a="http://schemas.openxmlformats.org/drawingml/2006/main">
              <a:ext uri="{FF2B5EF4-FFF2-40B4-BE49-F238E27FC236}">
                <a16:creationId xmlns:a16="http://schemas.microsoft.com/office/drawing/2014/main" id="{6413A36E-E842-4AA9-9DB2-E7185458F327}"/>
              </a:ext>
            </a:extLst>
          </p:cNvPr>
          <p:cNvSpPr>
            <a:spLocks xmlns:a="http://schemas.openxmlformats.org/drawingml/2006/main" noGrp="1"/>
          </p:cNvSpPr>
          <p:nvPr/>
        </p:nvSpPr>
        <p:spPr>
          <a:xfrm xmlns:a="http://schemas.openxmlformats.org/drawingml/2006/main">
            <a:off x="723900" y="363855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00" b="0">
                <a:solidFill>
                  <a:srgbClr val="D8A34F"/>
                </a:solidFill>
                <a:latin typeface="Arial"/>
                <a:ea typeface="Arial"/>
                <a:cs typeface="Arial"/>
              </a:defRPr>
            </a:pPr>
            <a:r>
              <a:rPr sz="2700" b="0">
                <a:solidFill>
                  <a:srgbClr val="D8A34F"/>
                </a:solidFill>
                <a:latin typeface="Arial"/>
                <a:ea typeface="Arial"/>
                <a:cs typeface="Arial"/>
              </a:rPr>
              <a:t>One next step for your own flying</a:t>
            </a:r>
          </a:p>
        </p:txBody>
      </p:sp>
      <p:sp>
        <p:nvSpPr>
          <p:cNvPr id="4" name="">
            <a:extLst xmlns:a="http://schemas.openxmlformats.org/drawingml/2006/main">
              <a:ext uri="{FF2B5EF4-FFF2-40B4-BE49-F238E27FC236}">
                <a16:creationId xmlns:a16="http://schemas.microsoft.com/office/drawing/2014/main" id="{2DC1367B-EFBD-416C-B2EC-35D90F7D4DE2}"/>
              </a:ext>
            </a:extLst>
          </p:cNvPr>
          <p:cNvSpPr>
            <a:spLocks xmlns:a="http://schemas.openxmlformats.org/drawingml/2006/main" noGrp="1"/>
          </p:cNvSpPr>
          <p:nvPr/>
        </p:nvSpPr>
        <p:spPr>
          <a:xfrm xmlns:a="http://schemas.openxmlformats.org/drawingml/2006/main">
            <a:off x="723900" y="4419600"/>
            <a:ext cx="10477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00" b="0">
                <a:solidFill>
                  <a:srgbClr val="F7F4EC"/>
                </a:solidFill>
                <a:latin typeface="Arial"/>
                <a:ea typeface="Arial"/>
                <a:cs typeface="Arial"/>
              </a:defRPr>
            </a:pPr>
            <a:r>
              <a:rPr sz="2700" b="0">
                <a:solidFill>
                  <a:srgbClr val="F7F4EC"/>
                </a:solidFill>
                <a:latin typeface="Arial"/>
                <a:ea typeface="Arial"/>
                <a:cs typeface="Arial"/>
              </a:rPr>
              <a:t>One connection you can offer another pilot</a:t>
            </a:r>
          </a:p>
        </p:txBody>
      </p:sp>
    </p:spTree>
    <p:extLst>
      <p:ext uri="{BB962C8B-B14F-4D97-AF65-F5344CB8AC3E}">
        <p14:creationId xmlns:p14="http://schemas.microsoft.com/office/powerpoint/2010/main" val="466977728"/>
      </p:ext>
    </p:extLst>
  </p:cSld>
</p:sld>
</file>

<file path=ppt/slides/slide36.xml><?xml version="1.0" encoding="utf-8"?>
<p:sld xmlns:p="http://schemas.openxmlformats.org/presentationml/2006/main">
  <p:cSld>
    <p:bg>
      <p:bgPr>
        <a:solidFill xmlns:a="http://schemas.openxmlformats.org/drawingml/2006/main">
          <a:srgbClr val="102B3B"/>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B55D5198-DE50-4672-B2D8-B0F5BE327C6C}"/>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B4C5CB"/>
                </a:solidFill>
                <a:latin typeface="Arial"/>
                <a:ea typeface="Arial"/>
                <a:cs typeface="Arial"/>
              </a:defRPr>
            </a:pPr>
            <a:r>
              <a:rPr sz="1425" b="0">
                <a:solidFill>
                  <a:srgbClr val="B4C5CB"/>
                </a:solidFill>
                <a:latin typeface="Arial"/>
                <a:ea typeface="Arial"/>
                <a:cs typeface="Arial"/>
              </a:rPr>
              <a:t>36</a:t>
            </a:r>
          </a:p>
        </p:txBody>
      </p:sp>
      <p:sp>
        <p:nvSpPr>
          <p:cNvPr id="2" name="">
            <a:extLst xmlns:a="http://schemas.openxmlformats.org/drawingml/2006/main">
              <a:ext uri="{FF2B5EF4-FFF2-40B4-BE49-F238E27FC236}">
                <a16:creationId xmlns:a16="http://schemas.microsoft.com/office/drawing/2014/main" id="{DB2CEAFA-D019-4847-B603-7942E29B8C8E}"/>
              </a:ext>
            </a:extLst>
          </p:cNvPr>
          <p:cNvSpPr>
            <a:spLocks xmlns:a="http://schemas.openxmlformats.org/drawingml/2006/main" noGrp="1"/>
          </p:cNvSpPr>
          <p:nvPr/>
        </p:nvSpPr>
        <p:spPr>
          <a:xfrm xmlns:a="http://schemas.openxmlformats.org/drawingml/2006/main">
            <a:off x="685800" y="1809750"/>
            <a:ext cx="1057275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4650" b="1">
                <a:solidFill>
                  <a:srgbClr val="F7F4EC"/>
                </a:solidFill>
                <a:latin typeface="Arial"/>
                <a:ea typeface="Arial"/>
                <a:cs typeface="Arial"/>
              </a:defRPr>
            </a:pPr>
            <a:r>
              <a:rPr sz="4650" b="1">
                <a:solidFill>
                  <a:srgbClr val="F7F4EC"/>
                </a:solidFill>
                <a:latin typeface="Arial"/>
                <a:ea typeface="Arial"/>
                <a:cs typeface="Arial"/>
              </a:rPr>
              <a:t>Questions and Discoveries</a:t>
            </a:r>
          </a:p>
        </p:txBody>
      </p:sp>
      <p:sp>
        <p:nvSpPr>
          <p:cNvPr id="3" name="">
            <a:extLst xmlns:a="http://schemas.openxmlformats.org/drawingml/2006/main">
              <a:ext uri="{FF2B5EF4-FFF2-40B4-BE49-F238E27FC236}">
                <a16:creationId xmlns:a16="http://schemas.microsoft.com/office/drawing/2014/main" id="{57067539-4B96-41A8-97CE-71367DBA766D}"/>
              </a:ext>
            </a:extLst>
          </p:cNvPr>
          <p:cNvSpPr>
            <a:spLocks xmlns:a="http://schemas.openxmlformats.org/drawingml/2006/main" noGrp="1"/>
          </p:cNvSpPr>
          <p:nvPr/>
        </p:nvSpPr>
        <p:spPr>
          <a:xfrm xmlns:a="http://schemas.openxmlformats.org/drawingml/2006/main">
            <a:off x="723900" y="3638550"/>
            <a:ext cx="1038225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00" b="0">
                <a:solidFill>
                  <a:srgbClr val="C3D5DA"/>
                </a:solidFill>
                <a:latin typeface="Arial"/>
                <a:ea typeface="Arial"/>
                <a:cs typeface="Arial"/>
              </a:defRPr>
            </a:pPr>
            <a:r>
              <a:rPr sz="2700" b="0">
                <a:solidFill>
                  <a:srgbClr val="C3D5DA"/>
                </a:solidFill>
                <a:latin typeface="Arial"/>
                <a:ea typeface="Arial"/>
                <a:cs typeface="Arial"/>
              </a:rPr>
              <a:t>What surprised you? What would you like to explore?</a:t>
            </a:r>
          </a:p>
        </p:txBody>
      </p:sp>
    </p:spTree>
    <p:extLst>
      <p:ext uri="{BB962C8B-B14F-4D97-AF65-F5344CB8AC3E}">
        <p14:creationId xmlns:p14="http://schemas.microsoft.com/office/powerpoint/2010/main" val="102116263"/>
      </p:ext>
    </p:extLst>
  </p:cSld>
</p:sld>
</file>

<file path=ppt/slides/slide37.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C7C794B-A842-4A3F-93FE-A6D5714D6A7B}"/>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37</a:t>
            </a:r>
          </a:p>
        </p:txBody>
      </p:sp>
      <p:sp>
        <p:nvSpPr>
          <p:cNvPr id="2" name="">
            <a:extLst xmlns:a="http://schemas.openxmlformats.org/drawingml/2006/main">
              <a:ext uri="{FF2B5EF4-FFF2-40B4-BE49-F238E27FC236}">
                <a16:creationId xmlns:a16="http://schemas.microsoft.com/office/drawing/2014/main" id="{9EF9CB46-7903-4A39-BB96-417DA1BCE831}"/>
              </a:ext>
            </a:extLst>
          </p:cNvPr>
          <p:cNvSpPr>
            <a:spLocks xmlns:a="http://schemas.openxmlformats.org/drawingml/2006/main" noGrp="1"/>
          </p:cNvSpPr>
          <p:nvPr/>
        </p:nvSpPr>
        <p:spPr>
          <a:xfrm xmlns:a="http://schemas.openxmlformats.org/drawingml/2006/main">
            <a:off x="609600" y="5334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Appendix: U.S. Airline Qualification</a:t>
            </a:r>
          </a:p>
        </p:txBody>
      </p:sp>
      <p:sp>
        <p:nvSpPr>
          <p:cNvPr id="3" name="">
            <a:extLst xmlns:a="http://schemas.openxmlformats.org/drawingml/2006/main">
              <a:ext uri="{FF2B5EF4-FFF2-40B4-BE49-F238E27FC236}">
                <a16:creationId xmlns:a16="http://schemas.microsoft.com/office/drawing/2014/main" id="{B81FBA36-8760-4AA3-80A4-B3E0F4CDF982}"/>
              </a:ext>
            </a:extLst>
          </p:cNvPr>
          <p:cNvSpPr>
            <a:spLocks xmlns:a="http://schemas.openxmlformats.org/drawingml/2006/main" noGrp="1"/>
          </p:cNvSpPr>
          <p:nvPr/>
        </p:nvSpPr>
        <p:spPr>
          <a:xfrm xmlns:a="http://schemas.openxmlformats.org/drawingml/2006/main">
            <a:off x="647700" y="1609725"/>
            <a:ext cx="10858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0">
                <a:solidFill>
                  <a:srgbClr val="526772"/>
                </a:solidFill>
                <a:latin typeface="Arial"/>
                <a:ea typeface="Arial"/>
                <a:cs typeface="Arial"/>
              </a:defRPr>
            </a:pPr>
            <a:r>
              <a:rPr sz="2100" b="0">
                <a:solidFill>
                  <a:srgbClr val="526772"/>
                </a:solidFill>
                <a:latin typeface="Arial"/>
                <a:ea typeface="Arial"/>
                <a:cs typeface="Arial"/>
              </a:rPr>
              <a:t>A commercial certificate alone is not airline qualification</a:t>
            </a:r>
          </a:p>
        </p:txBody>
      </p:sp>
      <p:sp>
        <p:nvSpPr>
          <p:cNvPr id="4" name="">
            <a:extLst xmlns:a="http://schemas.openxmlformats.org/drawingml/2006/main">
              <a:ext uri="{FF2B5EF4-FFF2-40B4-BE49-F238E27FC236}">
                <a16:creationId xmlns:a16="http://schemas.microsoft.com/office/drawing/2014/main" id="{03C2AAF5-2374-4852-B455-FC2AB4F79B21}"/>
              </a:ext>
            </a:extLst>
          </p:cNvPr>
          <p:cNvSpPr>
            <a:spLocks xmlns:a="http://schemas.openxmlformats.org/drawingml/2006/main" noGrp="1"/>
          </p:cNvSpPr>
          <p:nvPr/>
        </p:nvSpPr>
        <p:spPr>
          <a:xfrm xmlns:a="http://schemas.openxmlformats.org/drawingml/2006/main">
            <a:off x="685800" y="26955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ATP or qualifying restricted ATP, plus role requirements</a:t>
            </a:r>
          </a:p>
        </p:txBody>
      </p:sp>
      <p:sp>
        <p:nvSpPr>
          <p:cNvPr id="5" name="">
            <a:extLst xmlns:a="http://schemas.openxmlformats.org/drawingml/2006/main">
              <a:ext uri="{FF2B5EF4-FFF2-40B4-BE49-F238E27FC236}">
                <a16:creationId xmlns:a16="http://schemas.microsoft.com/office/drawing/2014/main" id="{A444D8E0-E124-402F-8B28-2FFE12C1DC4B}"/>
              </a:ext>
            </a:extLst>
          </p:cNvPr>
          <p:cNvSpPr>
            <a:spLocks xmlns:a="http://schemas.openxmlformats.org/drawingml/2006/main" noGrp="1"/>
          </p:cNvSpPr>
          <p:nvPr/>
        </p:nvSpPr>
        <p:spPr>
          <a:xfrm xmlns:a="http://schemas.openxmlformats.org/drawingml/2006/main">
            <a:off x="685800" y="365760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ATP-CTP for the relevant multiengine ATP pathway</a:t>
            </a:r>
          </a:p>
        </p:txBody>
      </p:sp>
      <p:sp>
        <p:nvSpPr>
          <p:cNvPr id="6" name="">
            <a:extLst xmlns:a="http://schemas.openxmlformats.org/drawingml/2006/main">
              <a:ext uri="{FF2B5EF4-FFF2-40B4-BE49-F238E27FC236}">
                <a16:creationId xmlns:a16="http://schemas.microsoft.com/office/drawing/2014/main" id="{0CBA0F6E-C698-47F1-A6A0-664985E75889}"/>
              </a:ext>
            </a:extLst>
          </p:cNvPr>
          <p:cNvSpPr>
            <a:spLocks xmlns:a="http://schemas.openxmlformats.org/drawingml/2006/main" noGrp="1"/>
          </p:cNvSpPr>
          <p:nvPr/>
        </p:nvSpPr>
        <p:spPr>
          <a:xfrm xmlns:a="http://schemas.openxmlformats.org/drawingml/2006/main">
            <a:off x="685800" y="46196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1,500 hours is the usual unrestricted total-time threshold</a:t>
            </a:r>
          </a:p>
        </p:txBody>
      </p:sp>
      <p:sp>
        <p:nvSpPr>
          <p:cNvPr id="7" name="">
            <a:extLst xmlns:a="http://schemas.openxmlformats.org/drawingml/2006/main">
              <a:ext uri="{FF2B5EF4-FFF2-40B4-BE49-F238E27FC236}">
                <a16:creationId xmlns:a16="http://schemas.microsoft.com/office/drawing/2014/main" id="{DFB092D7-D34B-4E18-B8B4-538579DD6841}"/>
              </a:ext>
            </a:extLst>
          </p:cNvPr>
          <p:cNvSpPr>
            <a:spLocks xmlns:a="http://schemas.openxmlformats.org/drawingml/2006/main" noGrp="1"/>
          </p:cNvSpPr>
          <p:nvPr/>
        </p:nvSpPr>
        <p:spPr>
          <a:xfrm xmlns:a="http://schemas.openxmlformats.org/drawingml/2006/main">
            <a:off x="685800" y="558165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Some eligible military or approved collegiate routes allow reduced totals</a:t>
            </a:r>
          </a:p>
        </p:txBody>
      </p:sp>
    </p:spTree>
    <p:extLst>
      <p:ext uri="{BB962C8B-B14F-4D97-AF65-F5344CB8AC3E}">
        <p14:creationId xmlns:p14="http://schemas.microsoft.com/office/powerpoint/2010/main" val="1402288796"/>
      </p:ext>
    </p:extLst>
  </p:cSld>
</p:sld>
</file>

<file path=ppt/slides/slide38.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3BA5D74-560E-495F-8B70-A77414AADACE}"/>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38</a:t>
            </a:r>
          </a:p>
        </p:txBody>
      </p:sp>
      <p:sp>
        <p:nvSpPr>
          <p:cNvPr id="2" name="">
            <a:extLst xmlns:a="http://schemas.openxmlformats.org/drawingml/2006/main">
              <a:ext uri="{FF2B5EF4-FFF2-40B4-BE49-F238E27FC236}">
                <a16:creationId xmlns:a16="http://schemas.microsoft.com/office/drawing/2014/main" id="{A54E0F49-7D59-4674-BF22-4DEFF63753CE}"/>
              </a:ext>
            </a:extLst>
          </p:cNvPr>
          <p:cNvSpPr>
            <a:spLocks xmlns:a="http://schemas.openxmlformats.org/drawingml/2006/main" noGrp="1"/>
          </p:cNvSpPr>
          <p:nvPr/>
        </p:nvSpPr>
        <p:spPr>
          <a:xfrm xmlns:a="http://schemas.openxmlformats.org/drawingml/2006/main">
            <a:off x="609600" y="5334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Training Toolkit</a:t>
            </a:r>
          </a:p>
        </p:txBody>
      </p:sp>
      <p:sp>
        <p:nvSpPr>
          <p:cNvPr id="3" name="">
            <a:extLst xmlns:a="http://schemas.openxmlformats.org/drawingml/2006/main">
              <a:ext uri="{FF2B5EF4-FFF2-40B4-BE49-F238E27FC236}">
                <a16:creationId xmlns:a16="http://schemas.microsoft.com/office/drawing/2014/main" id="{7DA5D1CD-123F-4AA5-8E24-D29280700BC5}"/>
              </a:ext>
            </a:extLst>
          </p:cNvPr>
          <p:cNvSpPr>
            <a:spLocks xmlns:a="http://schemas.openxmlformats.org/drawingml/2006/main" noGrp="1"/>
          </p:cNvSpPr>
          <p:nvPr/>
        </p:nvSpPr>
        <p:spPr>
          <a:xfrm xmlns:a="http://schemas.openxmlformats.org/drawingml/2006/main">
            <a:off x="685800" y="20288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Cost to the next milestone, not only the advertised minimum</a:t>
            </a:r>
          </a:p>
        </p:txBody>
      </p:sp>
      <p:sp>
        <p:nvSpPr>
          <p:cNvPr id="4" name="">
            <a:extLst xmlns:a="http://schemas.openxmlformats.org/drawingml/2006/main">
              <a:ext uri="{FF2B5EF4-FFF2-40B4-BE49-F238E27FC236}">
                <a16:creationId xmlns:a16="http://schemas.microsoft.com/office/drawing/2014/main" id="{DF221E9D-7572-4852-93F3-0ADA9ACABFD9}"/>
              </a:ext>
            </a:extLst>
          </p:cNvPr>
          <p:cNvSpPr>
            <a:spLocks xmlns:a="http://schemas.openxmlformats.org/drawingml/2006/main" noGrp="1"/>
          </p:cNvSpPr>
          <p:nvPr/>
        </p:nvSpPr>
        <p:spPr>
          <a:xfrm xmlns:a="http://schemas.openxmlformats.org/drawingml/2006/main">
            <a:off x="685800" y="299085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A lesson cadence and cancellation plan</a:t>
            </a:r>
          </a:p>
        </p:txBody>
      </p:sp>
      <p:sp>
        <p:nvSpPr>
          <p:cNvPr id="5" name="">
            <a:extLst xmlns:a="http://schemas.openxmlformats.org/drawingml/2006/main">
              <a:ext uri="{FF2B5EF4-FFF2-40B4-BE49-F238E27FC236}">
                <a16:creationId xmlns:a16="http://schemas.microsoft.com/office/drawing/2014/main" id="{AB013948-5F7C-4B93-9F65-122C85D2D4DE}"/>
              </a:ext>
            </a:extLst>
          </p:cNvPr>
          <p:cNvSpPr>
            <a:spLocks xmlns:a="http://schemas.openxmlformats.org/drawingml/2006/main" noGrp="1"/>
          </p:cNvSpPr>
          <p:nvPr/>
        </p:nvSpPr>
        <p:spPr>
          <a:xfrm xmlns:a="http://schemas.openxmlformats.org/drawingml/2006/main">
            <a:off x="685800" y="39528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Written standards and progress records</a:t>
            </a:r>
          </a:p>
        </p:txBody>
      </p:sp>
      <p:sp>
        <p:nvSpPr>
          <p:cNvPr id="6" name="">
            <a:extLst xmlns:a="http://schemas.openxmlformats.org/drawingml/2006/main">
              <a:ext uri="{FF2B5EF4-FFF2-40B4-BE49-F238E27FC236}">
                <a16:creationId xmlns:a16="http://schemas.microsoft.com/office/drawing/2014/main" id="{A832E90B-C92F-4D37-BFC5-15AF87FC8784}"/>
              </a:ext>
            </a:extLst>
          </p:cNvPr>
          <p:cNvSpPr>
            <a:spLocks xmlns:a="http://schemas.openxmlformats.org/drawingml/2006/main" noGrp="1"/>
          </p:cNvSpPr>
          <p:nvPr/>
        </p:nvSpPr>
        <p:spPr>
          <a:xfrm xmlns:a="http://schemas.openxmlformats.org/drawingml/2006/main">
            <a:off x="685800" y="491490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Scholarship eligibility, estimates, and references</a:t>
            </a:r>
          </a:p>
        </p:txBody>
      </p:sp>
    </p:spTree>
    <p:extLst>
      <p:ext uri="{BB962C8B-B14F-4D97-AF65-F5344CB8AC3E}">
        <p14:creationId xmlns:p14="http://schemas.microsoft.com/office/powerpoint/2010/main" val="446479518"/>
      </p:ext>
    </p:extLst>
  </p:cSld>
</p:sld>
</file>

<file path=ppt/slides/slide39.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2139F58-F528-46F8-B0EB-1DF0F69F6692}"/>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39</a:t>
            </a:r>
          </a:p>
        </p:txBody>
      </p:sp>
      <p:sp>
        <p:nvSpPr>
          <p:cNvPr id="2" name="">
            <a:extLst xmlns:a="http://schemas.openxmlformats.org/drawingml/2006/main">
              <a:ext uri="{FF2B5EF4-FFF2-40B4-BE49-F238E27FC236}">
                <a16:creationId xmlns:a16="http://schemas.microsoft.com/office/drawing/2014/main" id="{2CC31A73-71B8-44B8-A3EF-18A3FC294E4E}"/>
              </a:ext>
            </a:extLst>
          </p:cNvPr>
          <p:cNvSpPr>
            <a:spLocks xmlns:a="http://schemas.openxmlformats.org/drawingml/2006/main" noGrp="1"/>
          </p:cNvSpPr>
          <p:nvPr/>
        </p:nvSpPr>
        <p:spPr>
          <a:xfrm xmlns:a="http://schemas.openxmlformats.org/drawingml/2006/main">
            <a:off x="609600" y="5334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Workforce Toolkit</a:t>
            </a:r>
          </a:p>
        </p:txBody>
      </p:sp>
      <p:sp>
        <p:nvSpPr>
          <p:cNvPr id="3" name="">
            <a:extLst xmlns:a="http://schemas.openxmlformats.org/drawingml/2006/main">
              <a:ext uri="{FF2B5EF4-FFF2-40B4-BE49-F238E27FC236}">
                <a16:creationId xmlns:a16="http://schemas.microsoft.com/office/drawing/2014/main" id="{180F906E-69A8-44EE-9004-0205E0DB89A4}"/>
              </a:ext>
            </a:extLst>
          </p:cNvPr>
          <p:cNvSpPr>
            <a:spLocks xmlns:a="http://schemas.openxmlformats.org/drawingml/2006/main" noGrp="1"/>
          </p:cNvSpPr>
          <p:nvPr/>
        </p:nvSpPr>
        <p:spPr>
          <a:xfrm xmlns:a="http://schemas.openxmlformats.org/drawingml/2006/main">
            <a:off x="685800" y="20288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A role-specific resume and consistent records</a:t>
            </a:r>
          </a:p>
        </p:txBody>
      </p:sp>
      <p:sp>
        <p:nvSpPr>
          <p:cNvPr id="4" name="">
            <a:extLst xmlns:a="http://schemas.openxmlformats.org/drawingml/2006/main">
              <a:ext uri="{FF2B5EF4-FFF2-40B4-BE49-F238E27FC236}">
                <a16:creationId xmlns:a16="http://schemas.microsoft.com/office/drawing/2014/main" id="{567D26D0-0C2A-4C58-9DD3-A79D627876D1}"/>
              </a:ext>
            </a:extLst>
          </p:cNvPr>
          <p:cNvSpPr>
            <a:spLocks xmlns:a="http://schemas.openxmlformats.org/drawingml/2006/main" noGrp="1"/>
          </p:cNvSpPr>
          <p:nvPr/>
        </p:nvSpPr>
        <p:spPr>
          <a:xfrm xmlns:a="http://schemas.openxmlformats.org/drawingml/2006/main">
            <a:off x="685800" y="299085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Examples of judgment, teamwork, and learning</a:t>
            </a:r>
          </a:p>
        </p:txBody>
      </p:sp>
      <p:sp>
        <p:nvSpPr>
          <p:cNvPr id="5" name="">
            <a:extLst xmlns:a="http://schemas.openxmlformats.org/drawingml/2006/main">
              <a:ext uri="{FF2B5EF4-FFF2-40B4-BE49-F238E27FC236}">
                <a16:creationId xmlns:a16="http://schemas.microsoft.com/office/drawing/2014/main" id="{F0A56243-3544-46A0-90D7-4FC2E6E53561}"/>
              </a:ext>
            </a:extLst>
          </p:cNvPr>
          <p:cNvSpPr>
            <a:spLocks xmlns:a="http://schemas.openxmlformats.org/drawingml/2006/main" noGrp="1"/>
          </p:cNvSpPr>
          <p:nvPr/>
        </p:nvSpPr>
        <p:spPr>
          <a:xfrm xmlns:a="http://schemas.openxmlformats.org/drawingml/2006/main">
            <a:off x="685800" y="39528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Written criteria for advancement</a:t>
            </a:r>
          </a:p>
        </p:txBody>
      </p:sp>
      <p:sp>
        <p:nvSpPr>
          <p:cNvPr id="6" name="">
            <a:extLst xmlns:a="http://schemas.openxmlformats.org/drawingml/2006/main">
              <a:ext uri="{FF2B5EF4-FFF2-40B4-BE49-F238E27FC236}">
                <a16:creationId xmlns:a16="http://schemas.microsoft.com/office/drawing/2014/main" id="{6EA3997F-3223-4ACF-8636-C97962D868A5}"/>
              </a:ext>
            </a:extLst>
          </p:cNvPr>
          <p:cNvSpPr>
            <a:spLocks xmlns:a="http://schemas.openxmlformats.org/drawingml/2006/main" noGrp="1"/>
          </p:cNvSpPr>
          <p:nvPr/>
        </p:nvSpPr>
        <p:spPr>
          <a:xfrm xmlns:a="http://schemas.openxmlformats.org/drawingml/2006/main">
            <a:off x="685800" y="491490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Trusted support and established reporting channels</a:t>
            </a:r>
          </a:p>
        </p:txBody>
      </p:sp>
    </p:spTree>
    <p:extLst>
      <p:ext uri="{BB962C8B-B14F-4D97-AF65-F5344CB8AC3E}">
        <p14:creationId xmlns:p14="http://schemas.microsoft.com/office/powerpoint/2010/main" val="1777241664"/>
      </p:ext>
    </p:extLst>
  </p:cSld>
</p:sld>
</file>

<file path=ppt/slides/slide40.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E157059-BE3B-4FC4-B3AF-B0749281E9B8}"/>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40</a:t>
            </a:r>
          </a:p>
        </p:txBody>
      </p:sp>
      <p:sp>
        <p:nvSpPr>
          <p:cNvPr id="2" name="">
            <a:extLst xmlns:a="http://schemas.openxmlformats.org/drawingml/2006/main">
              <a:ext uri="{FF2B5EF4-FFF2-40B4-BE49-F238E27FC236}">
                <a16:creationId xmlns:a16="http://schemas.microsoft.com/office/drawing/2014/main" id="{8353B0FC-52A1-41B1-9913-1606FDEAED95}"/>
              </a:ext>
            </a:extLst>
          </p:cNvPr>
          <p:cNvSpPr>
            <a:spLocks xmlns:a="http://schemas.openxmlformats.org/drawingml/2006/main" noGrp="1"/>
          </p:cNvSpPr>
          <p:nvPr/>
        </p:nvSpPr>
        <p:spPr>
          <a:xfrm xmlns:a="http://schemas.openxmlformats.org/drawingml/2006/main">
            <a:off x="609600" y="5334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Resources for Your Next Step</a:t>
            </a:r>
          </a:p>
        </p:txBody>
      </p:sp>
      <p:sp>
        <p:nvSpPr>
          <p:cNvPr id="3" name="">
            <a:extLst xmlns:a="http://schemas.openxmlformats.org/drawingml/2006/main">
              <a:ext uri="{FF2B5EF4-FFF2-40B4-BE49-F238E27FC236}">
                <a16:creationId xmlns:a16="http://schemas.microsoft.com/office/drawing/2014/main" id="{DCFB5526-DF77-4547-83F1-CA91017F555C}"/>
              </a:ext>
            </a:extLst>
          </p:cNvPr>
          <p:cNvSpPr>
            <a:spLocks xmlns:a="http://schemas.openxmlformats.org/drawingml/2006/main" noGrp="1"/>
          </p:cNvSpPr>
          <p:nvPr/>
        </p:nvSpPr>
        <p:spPr>
          <a:xfrm xmlns:a="http://schemas.openxmlformats.org/drawingml/2006/main">
            <a:off x="685800" y="20288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The Ninety-Nines: chapters, scholarships, PPLI</a:t>
            </a:r>
          </a:p>
        </p:txBody>
      </p:sp>
      <p:sp>
        <p:nvSpPr>
          <p:cNvPr id="4" name="">
            <a:extLst xmlns:a="http://schemas.openxmlformats.org/drawingml/2006/main">
              <a:ext uri="{FF2B5EF4-FFF2-40B4-BE49-F238E27FC236}">
                <a16:creationId xmlns:a16="http://schemas.microsoft.com/office/drawing/2014/main" id="{447C6058-E849-4323-8D4A-066EE312A003}"/>
              </a:ext>
            </a:extLst>
          </p:cNvPr>
          <p:cNvSpPr>
            <a:spLocks xmlns:a="http://schemas.openxmlformats.org/drawingml/2006/main" noGrp="1"/>
          </p:cNvSpPr>
          <p:nvPr/>
        </p:nvSpPr>
        <p:spPr>
          <a:xfrm xmlns:a="http://schemas.openxmlformats.org/drawingml/2006/main">
            <a:off x="685800" y="299085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Women in Aviation International scholarships</a:t>
            </a:r>
          </a:p>
        </p:txBody>
      </p:sp>
      <p:sp>
        <p:nvSpPr>
          <p:cNvPr id="5" name="">
            <a:extLst xmlns:a="http://schemas.openxmlformats.org/drawingml/2006/main">
              <a:ext uri="{FF2B5EF4-FFF2-40B4-BE49-F238E27FC236}">
                <a16:creationId xmlns:a16="http://schemas.microsoft.com/office/drawing/2014/main" id="{2739184C-532C-4E50-9E07-01E715ADBA50}"/>
              </a:ext>
            </a:extLst>
          </p:cNvPr>
          <p:cNvSpPr>
            <a:spLocks xmlns:a="http://schemas.openxmlformats.org/drawingml/2006/main" noGrp="1"/>
          </p:cNvSpPr>
          <p:nvPr/>
        </p:nvSpPr>
        <p:spPr>
          <a:xfrm xmlns:a="http://schemas.openxmlformats.org/drawingml/2006/main">
            <a:off x="685800" y="39528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Sisters of the Skies: mentorship and outreach</a:t>
            </a:r>
          </a:p>
        </p:txBody>
      </p:sp>
      <p:sp>
        <p:nvSpPr>
          <p:cNvPr id="6" name="">
            <a:extLst xmlns:a="http://schemas.openxmlformats.org/drawingml/2006/main">
              <a:ext uri="{FF2B5EF4-FFF2-40B4-BE49-F238E27FC236}">
                <a16:creationId xmlns:a16="http://schemas.microsoft.com/office/drawing/2014/main" id="{AD0C6B63-EE95-4139-9E3A-D2771847F789}"/>
              </a:ext>
            </a:extLst>
          </p:cNvPr>
          <p:cNvSpPr>
            <a:spLocks xmlns:a="http://schemas.openxmlformats.org/drawingml/2006/main" noGrp="1"/>
          </p:cNvSpPr>
          <p:nvPr/>
        </p:nvSpPr>
        <p:spPr>
          <a:xfrm xmlns:a="http://schemas.openxmlformats.org/drawingml/2006/main">
            <a:off x="685800" y="491490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FAA and NBAA: training and career resources</a:t>
            </a:r>
          </a:p>
        </p:txBody>
      </p:sp>
    </p:spTree>
    <p:extLst>
      <p:ext uri="{BB962C8B-B14F-4D97-AF65-F5344CB8AC3E}">
        <p14:creationId xmlns:p14="http://schemas.microsoft.com/office/powerpoint/2010/main" val="1616113189"/>
      </p:ext>
    </p:extLst>
  </p:cSld>
</p:sld>
</file>

<file path=ppt/slides/slide41.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A5F03AF-7F3B-4736-B625-2FE48755D050}"/>
              </a:ext>
            </a:extLst>
          </p:cNvPr>
          <p:cNvSpPr>
            <a:spLocks xmlns:a="http://schemas.openxmlformats.org/drawingml/2006/main" noGrp="1"/>
          </p:cNvSpPr>
          <p:nvPr/>
        </p:nvSpPr>
        <p:spPr>
          <a:xfrm xmlns:a="http://schemas.openxmlformats.org/drawingml/2006/main">
            <a:off x="112395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425" b="0">
                <a:solidFill>
                  <a:srgbClr val="526772"/>
                </a:solidFill>
                <a:latin typeface="Arial"/>
                <a:ea typeface="Arial"/>
                <a:cs typeface="Arial"/>
              </a:defRPr>
            </a:pPr>
            <a:r>
              <a:rPr sz="1425" b="0">
                <a:solidFill>
                  <a:srgbClr val="526772"/>
                </a:solidFill>
                <a:latin typeface="Arial"/>
                <a:ea typeface="Arial"/>
                <a:cs typeface="Arial"/>
              </a:rPr>
              <a:t>41</a:t>
            </a:r>
          </a:p>
        </p:txBody>
      </p:sp>
      <p:sp>
        <p:nvSpPr>
          <p:cNvPr id="2" name="">
            <a:extLst xmlns:a="http://schemas.openxmlformats.org/drawingml/2006/main">
              <a:ext uri="{FF2B5EF4-FFF2-40B4-BE49-F238E27FC236}">
                <a16:creationId xmlns:a16="http://schemas.microsoft.com/office/drawing/2014/main" id="{22831234-C30D-44C3-AB5F-F563D3A214B9}"/>
              </a:ext>
            </a:extLst>
          </p:cNvPr>
          <p:cNvSpPr>
            <a:spLocks xmlns:a="http://schemas.openxmlformats.org/drawingml/2006/main" noGrp="1"/>
          </p:cNvSpPr>
          <p:nvPr/>
        </p:nvSpPr>
        <p:spPr>
          <a:xfrm xmlns:a="http://schemas.openxmlformats.org/drawingml/2006/main">
            <a:off x="609600" y="5334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52E3D"/>
                </a:solidFill>
                <a:latin typeface="Arial"/>
                <a:ea typeface="Arial"/>
                <a:cs typeface="Arial"/>
              </a:defRPr>
            </a:pPr>
            <a:r>
              <a:rPr sz="3450" b="1">
                <a:solidFill>
                  <a:srgbClr val="152E3D"/>
                </a:solidFill>
                <a:latin typeface="Arial"/>
                <a:ea typeface="Arial"/>
                <a:cs typeface="Arial"/>
              </a:rPr>
              <a:t>Women Featured in This Session</a:t>
            </a:r>
          </a:p>
        </p:txBody>
      </p:sp>
      <p:sp>
        <p:nvSpPr>
          <p:cNvPr id="3" name="">
            <a:extLst xmlns:a="http://schemas.openxmlformats.org/drawingml/2006/main">
              <a:ext uri="{FF2B5EF4-FFF2-40B4-BE49-F238E27FC236}">
                <a16:creationId xmlns:a16="http://schemas.microsoft.com/office/drawing/2014/main" id="{E419234F-9303-4BC0-ADA7-7B8670360844}"/>
              </a:ext>
            </a:extLst>
          </p:cNvPr>
          <p:cNvSpPr>
            <a:spLocks xmlns:a="http://schemas.openxmlformats.org/drawingml/2006/main" noGrp="1"/>
          </p:cNvSpPr>
          <p:nvPr/>
        </p:nvSpPr>
        <p:spPr>
          <a:xfrm xmlns:a="http://schemas.openxmlformats.org/drawingml/2006/main">
            <a:off x="685800" y="202882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187B7A"/>
                </a:solidFill>
                <a:latin typeface="Arial"/>
                <a:ea typeface="Arial"/>
                <a:cs typeface="Arial"/>
              </a:defRPr>
            </a:pPr>
            <a:r>
              <a:rPr sz="2400" b="1">
                <a:solidFill>
                  <a:srgbClr val="187B7A"/>
                </a:solidFill>
                <a:latin typeface="Arial"/>
                <a:ea typeface="Arial"/>
                <a:cs typeface="Arial"/>
              </a:rPr>
              <a:t>Carrie Worth: NASA research flying</a:t>
            </a:r>
          </a:p>
        </p:txBody>
      </p:sp>
      <p:sp>
        <p:nvSpPr>
          <p:cNvPr id="4" name="">
            <a:extLst xmlns:a="http://schemas.openxmlformats.org/drawingml/2006/main">
              <a:ext uri="{FF2B5EF4-FFF2-40B4-BE49-F238E27FC236}">
                <a16:creationId xmlns:a16="http://schemas.microsoft.com/office/drawing/2014/main" id="{A63F5806-3363-4C9D-9D31-19F1FD710CA0}"/>
              </a:ext>
            </a:extLst>
          </p:cNvPr>
          <p:cNvSpPr>
            <a:spLocks xmlns:a="http://schemas.openxmlformats.org/drawingml/2006/main" noGrp="1"/>
          </p:cNvSpPr>
          <p:nvPr/>
        </p:nvSpPr>
        <p:spPr>
          <a:xfrm xmlns:a="http://schemas.openxmlformats.org/drawingml/2006/main">
            <a:off x="685800" y="299085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Christine Kelley: F-35 experience and instruction</a:t>
            </a:r>
          </a:p>
        </p:txBody>
      </p:sp>
      <p:sp>
        <p:nvSpPr>
          <p:cNvPr id="5" name="">
            <a:extLst xmlns:a="http://schemas.openxmlformats.org/drawingml/2006/main">
              <a:ext uri="{FF2B5EF4-FFF2-40B4-BE49-F238E27FC236}">
                <a16:creationId xmlns:a16="http://schemas.microsoft.com/office/drawing/2014/main" id="{A321AF6A-BEAB-4589-A3F5-90E6A1613C74}"/>
              </a:ext>
            </a:extLst>
          </p:cNvPr>
          <p:cNvSpPr>
            <a:spLocks xmlns:a="http://schemas.openxmlformats.org/drawingml/2006/main" noGrp="1"/>
          </p:cNvSpPr>
          <p:nvPr/>
        </p:nvSpPr>
        <p:spPr>
          <a:xfrm xmlns:a="http://schemas.openxmlformats.org/drawingml/2006/main">
            <a:off x="685800" y="3952875"/>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Shandrice Woodside-Rolle and Rexy Rolle: Western Air</a:t>
            </a:r>
          </a:p>
        </p:txBody>
      </p:sp>
      <p:sp>
        <p:nvSpPr>
          <p:cNvPr id="6" name="">
            <a:extLst xmlns:a="http://schemas.openxmlformats.org/drawingml/2006/main">
              <a:ext uri="{FF2B5EF4-FFF2-40B4-BE49-F238E27FC236}">
                <a16:creationId xmlns:a16="http://schemas.microsoft.com/office/drawing/2014/main" id="{7FE6B8D5-79DD-4E9A-A98E-734407EE10B0}"/>
              </a:ext>
            </a:extLst>
          </p:cNvPr>
          <p:cNvSpPr>
            <a:spLocks xmlns:a="http://schemas.openxmlformats.org/drawingml/2006/main" noGrp="1"/>
          </p:cNvSpPr>
          <p:nvPr/>
        </p:nvSpPr>
        <p:spPr>
          <a:xfrm xmlns:a="http://schemas.openxmlformats.org/drawingml/2006/main">
            <a:off x="685800" y="491490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0">
                <a:solidFill>
                  <a:srgbClr val="152E3D"/>
                </a:solidFill>
                <a:latin typeface="Arial"/>
                <a:ea typeface="Arial"/>
                <a:cs typeface="Arial"/>
              </a:defRPr>
            </a:pPr>
            <a:r>
              <a:rPr sz="2400" b="0">
                <a:solidFill>
                  <a:srgbClr val="152E3D"/>
                </a:solidFill>
                <a:latin typeface="Arial"/>
                <a:ea typeface="Arial"/>
                <a:cs typeface="Arial"/>
              </a:rPr>
              <a:t>Angel Hughes: mentorship and access</a:t>
            </a:r>
          </a:p>
        </p:txBody>
      </p:sp>
    </p:spTree>
    <p:extLst>
      <p:ext uri="{BB962C8B-B14F-4D97-AF65-F5344CB8AC3E}">
        <p14:creationId xmlns:p14="http://schemas.microsoft.com/office/powerpoint/2010/main" val="140670379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2026-10-09T19:24:57.0300000Z</dcterms:created>
  <dcterms:modified xsi:type="dcterms:W3CDTF">2026-10-09T19:24:57.0300000Z</dcterms:modified>
</coreProperties>
</file>